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57" r:id="rId3"/>
    <p:sldId id="269" r:id="rId4"/>
    <p:sldId id="270" r:id="rId5"/>
    <p:sldId id="271" r:id="rId6"/>
    <p:sldId id="272" r:id="rId7"/>
    <p:sldId id="273" r:id="rId8"/>
    <p:sldId id="274" r:id="rId9"/>
    <p:sldId id="263" r:id="rId10"/>
    <p:sldId id="275" r:id="rId11"/>
    <p:sldId id="264" r:id="rId12"/>
    <p:sldId id="265" r:id="rId13"/>
    <p:sldId id="276" r:id="rId14"/>
    <p:sldId id="266" r:id="rId15"/>
    <p:sldId id="267" r:id="rId16"/>
    <p:sldId id="277" r:id="rId17"/>
    <p:sldId id="278" r:id="rId18"/>
    <p:sldId id="282" r:id="rId19"/>
    <p:sldId id="279" r:id="rId20"/>
    <p:sldId id="289" r:id="rId21"/>
    <p:sldId id="280" r:id="rId22"/>
    <p:sldId id="290" r:id="rId23"/>
    <p:sldId id="291" r:id="rId24"/>
    <p:sldId id="281" r:id="rId25"/>
    <p:sldId id="283" r:id="rId26"/>
    <p:sldId id="284" r:id="rId27"/>
    <p:sldId id="288" r:id="rId28"/>
    <p:sldId id="285" r:id="rId29"/>
    <p:sldId id="286" r:id="rId30"/>
    <p:sldId id="287" r:id="rId31"/>
    <p:sldId id="268" r:id="rId32"/>
  </p:sldIdLst>
  <p:sldSz cx="12192000" cy="6858000"/>
  <p:notesSz cx="6858000" cy="9144000"/>
  <p:embeddedFontLs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Montserrat" pitchFamily="2" charset="77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Roboto" panose="02000000000000000000" pitchFamily="2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92">
          <p15:clr>
            <a:srgbClr val="A4A3A4"/>
          </p15:clr>
        </p15:guide>
        <p15:guide id="2" pos="7056">
          <p15:clr>
            <a:srgbClr val="A4A3A4"/>
          </p15:clr>
        </p15:guide>
        <p15:guide id="3" orient="horz" pos="3168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0" roundtripDataSignature="AMtx7miAua/fGmJK6RswPkgV5mmatq1k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32"/>
  </p:normalViewPr>
  <p:slideViewPr>
    <p:cSldViewPr snapToGrid="0">
      <p:cViewPr varScale="1">
        <p:scale>
          <a:sx n="106" d="100"/>
          <a:sy n="106" d="100"/>
        </p:scale>
        <p:origin x="792" y="184"/>
      </p:cViewPr>
      <p:guideLst>
        <p:guide orient="horz" pos="1392"/>
        <p:guide pos="7056"/>
        <p:guide orient="horz" pos="3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understanding-feature-pyramid-networks-for-object-detection-fpn-45b227b9106c" TargetMode="External"/><Relationship Id="rId7" Type="http://schemas.openxmlformats.org/officeDocument/2006/relationships/hyperlink" Target="https://medium.com/lsc-psd/easiest-rpn-explained-the-core-of-faster-r-cnn-3b0168c3e650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review-faster-r-cnn-object-detection-f5685cb30202" TargetMode="External"/><Relationship Id="rId5" Type="http://schemas.openxmlformats.org/officeDocument/2006/relationships/hyperlink" Target="https://towardsdatascience.com/review-fpn-feature-pyramid-network-object-detection-262fc7482610" TargetMode="External"/><Relationship Id="rId4" Type="http://schemas.openxmlformats.org/officeDocument/2006/relationships/hyperlink" Target="https://medium.com/analytics-vidhya/fpn-feature-pyramid-networks-77d8be41817c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understanding-feature-pyramid-networks-for-object-detection-fpn-45b227b9106c" TargetMode="External"/><Relationship Id="rId7" Type="http://schemas.openxmlformats.org/officeDocument/2006/relationships/hyperlink" Target="https://medium.com/lsc-psd/easiest-rpn-explained-the-core-of-faster-r-cnn-3b0168c3e650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review-faster-r-cnn-object-detection-f5685cb30202" TargetMode="External"/><Relationship Id="rId5" Type="http://schemas.openxmlformats.org/officeDocument/2006/relationships/hyperlink" Target="https://towardsdatascience.com/review-fpn-feature-pyramid-network-object-detection-262fc7482610" TargetMode="External"/><Relationship Id="rId4" Type="http://schemas.openxmlformats.org/officeDocument/2006/relationships/hyperlink" Target="https://medium.com/analytics-vidhya/fpn-feature-pyramid-networks-77d8be41817c" TargetMode="Externa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understanding-feature-pyramid-networks-for-object-detection-fpn-45b227b9106c" TargetMode="External"/><Relationship Id="rId7" Type="http://schemas.openxmlformats.org/officeDocument/2006/relationships/hyperlink" Target="https://medium.com/lsc-psd/easiest-rpn-explained-the-core-of-faster-r-cnn-3b0168c3e650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review-faster-r-cnn-object-detection-f5685cb30202" TargetMode="External"/><Relationship Id="rId5" Type="http://schemas.openxmlformats.org/officeDocument/2006/relationships/hyperlink" Target="https://towardsdatascience.com/review-fpn-feature-pyramid-network-object-detection-262fc7482610" TargetMode="External"/><Relationship Id="rId4" Type="http://schemas.openxmlformats.org/officeDocument/2006/relationships/hyperlink" Target="https://medium.com/analytics-vidhya/fpn-feature-pyramid-networks-77d8be41817c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understanding-feature-pyramid-networks-for-object-detection-fpn-45b227b9106c" TargetMode="External"/><Relationship Id="rId7" Type="http://schemas.openxmlformats.org/officeDocument/2006/relationships/hyperlink" Target="https://medium.com/lsc-psd/easiest-rpn-explained-the-core-of-faster-r-cnn-3b0168c3e650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review-faster-r-cnn-object-detection-f5685cb30202" TargetMode="External"/><Relationship Id="rId5" Type="http://schemas.openxmlformats.org/officeDocument/2006/relationships/hyperlink" Target="https://towardsdatascience.com/review-fpn-feature-pyramid-network-object-detection-262fc7482610" TargetMode="External"/><Relationship Id="rId4" Type="http://schemas.openxmlformats.org/officeDocument/2006/relationships/hyperlink" Target="https://medium.com/analytics-vidhya/fpn-feature-pyramid-networks-77d8be41817c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understanding-feature-pyramid-networks-for-object-detection-fpn-45b227b9106c" TargetMode="External"/><Relationship Id="rId7" Type="http://schemas.openxmlformats.org/officeDocument/2006/relationships/hyperlink" Target="https://medium.com/lsc-psd/easiest-rpn-explained-the-core-of-faster-r-cnn-3b0168c3e650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review-faster-r-cnn-object-detection-f5685cb30202" TargetMode="External"/><Relationship Id="rId5" Type="http://schemas.openxmlformats.org/officeDocument/2006/relationships/hyperlink" Target="https://towardsdatascience.com/review-fpn-feature-pyramid-network-object-detection-262fc7482610" TargetMode="External"/><Relationship Id="rId4" Type="http://schemas.openxmlformats.org/officeDocument/2006/relationships/hyperlink" Target="https://medium.com/analytics-vidhya/fpn-feature-pyramid-networks-77d8be41817c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jonathan-hui.medium.com/understanding-feature-pyramid-networks-for-object-detection-fpn-45b227b9106c" TargetMode="External"/><Relationship Id="rId7" Type="http://schemas.openxmlformats.org/officeDocument/2006/relationships/hyperlink" Target="https://medium.com/lsc-psd/easiest-rpn-explained-the-core-of-faster-r-cnn-3b0168c3e650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towardsdatascience.com/review-faster-r-cnn-object-detection-f5685cb30202" TargetMode="External"/><Relationship Id="rId5" Type="http://schemas.openxmlformats.org/officeDocument/2006/relationships/hyperlink" Target="https://towardsdatascience.com/review-fpn-feature-pyramid-network-object-detection-262fc7482610" TargetMode="External"/><Relationship Id="rId4" Type="http://schemas.openxmlformats.org/officeDocument/2006/relationships/hyperlink" Target="https://medium.com/analytics-vidhya/fpn-feature-pyramid-networks-77d8be41817c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1" name="Google Shape;231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1" name="Google Shape;251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24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2" name="Google Shape;262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675415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40197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140118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02855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65846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113143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9454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40213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1577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99910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7239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5395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502661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411753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4" name="Google Shape;274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91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215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3"/>
              </a:rPr>
              <a:t>Understanding Feature Pyramid Networks for object detection (FPN) | by Jonathan Hui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4"/>
              </a:rPr>
              <a:t>FPN(feature pyramid networks). Getting free accuracy boost on almost… | by Sanchit Tanwar | Analytics Vidhya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5"/>
              </a:rPr>
              <a:t>Review: FPN — Feature Pyramid Network (Object Detection) | by Sik-Ho Tsang | Towards Data Science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6"/>
              </a:rPr>
              <a:t>Review: Faster R-CNN (Object Detection) | by Sik-Ho Tsang | Towards Data Science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Easiest RPN explaination, the core of Faster R-CNN. | by Kai | LSC PSD | Medium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791216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4a2a99972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7" name="Google Shape;287;g24a2a99972a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8" name="Google Shape;288;g24a2a99972a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215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3"/>
              </a:rPr>
              <a:t>Understanding Feature Pyramid Networks for object detection (FPN) | by Jonathan Hui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4"/>
              </a:rPr>
              <a:t>FPN(feature pyramid networks). Getting free accuracy boost on almost… | by Sanchit Tanwar | Analytics Vidhya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5"/>
              </a:rPr>
              <a:t>Review: FPN — Feature Pyramid Network (Object Detection) | by Sik-Ho Tsang | Towards Data Science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6"/>
              </a:rPr>
              <a:t>Review: Faster R-CNN (Object Detection) | by Sik-Ho Tsang | Towards Data Science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Easiest RPN explaination, the core of Faster R-CNN. | by Kai | LSC PSD | Medium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0953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215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3"/>
              </a:rPr>
              <a:t>Understanding Feature Pyramid Networks for object detection (FPN) | by Jonathan Hui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4"/>
              </a:rPr>
              <a:t>FPN(feature pyramid networks). Getting free accuracy boost on almost… | by Sanchit Tanwar | Analytics Vidhya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5"/>
              </a:rPr>
              <a:t>Review: FPN — Feature Pyramid Network (Object Detection) | by Sik-Ho Tsang | Towards Data Science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6"/>
              </a:rPr>
              <a:t>Review: Faster R-CNN (Object Detection) | by Sik-Ho Tsang | Towards Data Science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Easiest RPN explaination, the core of Faster R-CNN. | by Kai | LSC PSD | Medium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8898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215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3"/>
              </a:rPr>
              <a:t>Understanding Feature Pyramid Networks for object detection (FPN) | by Jonathan Hui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4"/>
              </a:rPr>
              <a:t>FPN(feature pyramid networks). Getting free accuracy boost on almost… | by Sanchit Tanwar | Analytics Vidhya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5"/>
              </a:rPr>
              <a:t>Review: FPN — Feature Pyramid Network (Object Detection) | by Sik-Ho Tsang | Towards Data Science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6"/>
              </a:rPr>
              <a:t>Review: Faster R-CNN (Object Detection) | by Sik-Ho Tsang | Towards Data Science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Easiest RPN explaination, the core of Faster R-CNN. | by Kai | LSC PSD | Medium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05629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215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3"/>
              </a:rPr>
              <a:t>Understanding Feature Pyramid Networks for object detection (FPN) | by Jonathan Hui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4"/>
              </a:rPr>
              <a:t>FPN(feature pyramid networks). Getting free accuracy boost on almost… | by Sanchit Tanwar | Analytics Vidhya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5"/>
              </a:rPr>
              <a:t>Review: FPN — Feature Pyramid Network (Object Detection) | by Sik-Ho Tsang | Towards Data Science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6"/>
              </a:rPr>
              <a:t>Review: Faster R-CNN (Object Detection) | by Sik-Ho Tsang | Towards Data Science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Easiest RPN explaination, the core of Faster R-CNN. | by Kai | LSC PSD | Medium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61332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9215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3"/>
              </a:rPr>
              <a:t>Understanding Feature Pyramid Networks for object detection (FPN) | by Jonathan Hui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4"/>
              </a:rPr>
              <a:t>FPN(feature pyramid networks). Getting free accuracy boost on almost… | by Sanchit Tanwar | Analytics Vidhya | Medium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5"/>
              </a:rPr>
              <a:t>Review: FPN — Feature Pyramid Network (Object Detection) | by Sik-Ho Tsang | Towards Data Science</a:t>
            </a:r>
            <a:endParaRPr sz="1050"/>
          </a:p>
          <a:p>
            <a:pPr marL="692150" lvl="1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050" u="sng">
                <a:solidFill>
                  <a:schemeClr val="hlink"/>
                </a:solidFill>
                <a:hlinkClick r:id="rId6"/>
              </a:rPr>
              <a:t>Review: Faster R-CNN (Object Detection) | by Sik-Ho Tsang | Towards Data Science</a:t>
            </a:r>
            <a:endParaRPr sz="80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Easiest RPN explaination, the core of Faster R-CNN. | by Kai | LSC PSD | Medium</a:t>
            </a: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4165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titolo">
  <p:cSld name="Diapositiva titolo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1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6000"/>
              <a:buFont typeface="Arial"/>
              <a:buNone/>
              <a:defRPr sz="6000" b="1" i="0" cap="none">
                <a:solidFill>
                  <a:srgbClr val="0E161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subTitle" idx="1"/>
          </p:nvPr>
        </p:nvSpPr>
        <p:spPr>
          <a:xfrm>
            <a:off x="1524000" y="4821382"/>
            <a:ext cx="9144000" cy="436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cxnSp>
        <p:nvCxnSpPr>
          <p:cNvPr id="19" name="Google Shape;19;p13"/>
          <p:cNvCxnSpPr/>
          <p:nvPr/>
        </p:nvCxnSpPr>
        <p:spPr>
          <a:xfrm>
            <a:off x="715890" y="1114050"/>
            <a:ext cx="0" cy="5735637"/>
          </a:xfrm>
          <a:prstGeom prst="straightConnector1">
            <a:avLst/>
          </a:prstGeom>
          <a:noFill/>
          <a:ln w="25400" cap="sq" cmpd="sng">
            <a:solidFill>
              <a:srgbClr val="03A0CD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0" name="Google Shape;20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3"/>
          <p:cNvSpPr txBox="1">
            <a:spLocks noGrp="1"/>
          </p:cNvSpPr>
          <p:nvPr>
            <p:ph type="body" idx="2"/>
          </p:nvPr>
        </p:nvSpPr>
        <p:spPr>
          <a:xfrm>
            <a:off x="1523423" y="3656879"/>
            <a:ext cx="9136063" cy="434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None/>
              <a:defRPr sz="24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fronto" type="twoTxTwoObj">
  <p:cSld name="TWO_OBJECTS_WITH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2"/>
          <p:cNvSpPr txBox="1"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2" name="Google Shape;92;p22"/>
          <p:cNvSpPr txBox="1">
            <a:spLocks noGrp="1"/>
          </p:cNvSpPr>
          <p:nvPr>
            <p:ph type="body" idx="2"/>
          </p:nvPr>
        </p:nvSpPr>
        <p:spPr>
          <a:xfrm>
            <a:off x="1444752" y="2505075"/>
            <a:ext cx="455371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3" name="Google Shape;93;p22"/>
          <p:cNvSpPr txBox="1">
            <a:spLocks noGrp="1"/>
          </p:cNvSpPr>
          <p:nvPr>
            <p:ph type="body" idx="3"/>
          </p:nvPr>
        </p:nvSpPr>
        <p:spPr>
          <a:xfrm>
            <a:off x="6784848" y="1681163"/>
            <a:ext cx="4553712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94" name="Google Shape;94;p22"/>
          <p:cNvSpPr txBox="1">
            <a:spLocks noGrp="1"/>
          </p:cNvSpPr>
          <p:nvPr>
            <p:ph type="body" idx="4"/>
          </p:nvPr>
        </p:nvSpPr>
        <p:spPr>
          <a:xfrm>
            <a:off x="6784848" y="2505075"/>
            <a:ext cx="4553712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95" name="Google Shape;95;p22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96" name="Google Shape;96;p22"/>
          <p:cNvSpPr/>
          <p:nvPr/>
        </p:nvSpPr>
        <p:spPr>
          <a:xfrm>
            <a:off x="10508317" y="492206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" name="Google Shape;97;p22"/>
          <p:cNvSpPr/>
          <p:nvPr/>
        </p:nvSpPr>
        <p:spPr>
          <a:xfrm>
            <a:off x="11477944" y="1055581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8" name="Google Shape;98;p22"/>
          <p:cNvSpPr/>
          <p:nvPr/>
        </p:nvSpPr>
        <p:spPr>
          <a:xfrm>
            <a:off x="11241555" y="446637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" name="Google Shape;99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fronto">
  <p:cSld name="1_Confronto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3"/>
          <p:cNvSpPr txBox="1"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5" name="Google Shape;105;p23"/>
          <p:cNvSpPr txBox="1">
            <a:spLocks noGrp="1"/>
          </p:cNvSpPr>
          <p:nvPr>
            <p:ph type="body" idx="2"/>
          </p:nvPr>
        </p:nvSpPr>
        <p:spPr>
          <a:xfrm>
            <a:off x="1444752" y="2505075"/>
            <a:ext cx="28346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6" name="Google Shape;106;p23"/>
          <p:cNvSpPr txBox="1">
            <a:spLocks noGrp="1"/>
          </p:cNvSpPr>
          <p:nvPr>
            <p:ph type="body" idx="3"/>
          </p:nvPr>
        </p:nvSpPr>
        <p:spPr>
          <a:xfrm>
            <a:off x="4983480" y="1681163"/>
            <a:ext cx="28346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7" name="Google Shape;107;p23"/>
          <p:cNvSpPr txBox="1">
            <a:spLocks noGrp="1"/>
          </p:cNvSpPr>
          <p:nvPr>
            <p:ph type="body" idx="4"/>
          </p:nvPr>
        </p:nvSpPr>
        <p:spPr>
          <a:xfrm>
            <a:off x="4983480" y="2505075"/>
            <a:ext cx="28346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8" name="Google Shape;108;p23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09" name="Google Shape;109;p23"/>
          <p:cNvSpPr/>
          <p:nvPr/>
        </p:nvSpPr>
        <p:spPr>
          <a:xfrm>
            <a:off x="10508317" y="492206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23"/>
          <p:cNvSpPr/>
          <p:nvPr/>
        </p:nvSpPr>
        <p:spPr>
          <a:xfrm>
            <a:off x="11477944" y="1055581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1" name="Google Shape;111;p23"/>
          <p:cNvSpPr/>
          <p:nvPr/>
        </p:nvSpPr>
        <p:spPr>
          <a:xfrm>
            <a:off x="11241555" y="446637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2" name="Google Shape;112;p23"/>
          <p:cNvSpPr txBox="1">
            <a:spLocks noGrp="1"/>
          </p:cNvSpPr>
          <p:nvPr>
            <p:ph type="body" idx="5"/>
          </p:nvPr>
        </p:nvSpPr>
        <p:spPr>
          <a:xfrm>
            <a:off x="8531352" y="1769269"/>
            <a:ext cx="2834640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13" name="Google Shape;113;p23"/>
          <p:cNvSpPr txBox="1">
            <a:spLocks noGrp="1"/>
          </p:cNvSpPr>
          <p:nvPr>
            <p:ph type="body" idx="6"/>
          </p:nvPr>
        </p:nvSpPr>
        <p:spPr>
          <a:xfrm>
            <a:off x="8531352" y="2593181"/>
            <a:ext cx="2834640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iapositiva titolo">
  <p:cSld name="4_Diapositiva titolo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>
            <a:spLocks noGrp="1"/>
          </p:cNvSpPr>
          <p:nvPr>
            <p:ph type="ctrTitle"/>
          </p:nvPr>
        </p:nvSpPr>
        <p:spPr>
          <a:xfrm>
            <a:off x="6391656" y="804672"/>
            <a:ext cx="4434840" cy="886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5400"/>
              <a:buFont typeface="Arial"/>
              <a:buNone/>
              <a:defRPr sz="54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4"/>
          <p:cNvSpPr txBox="1">
            <a:spLocks noGrp="1"/>
          </p:cNvSpPr>
          <p:nvPr>
            <p:ph type="subTitle" idx="1"/>
          </p:nvPr>
        </p:nvSpPr>
        <p:spPr>
          <a:xfrm>
            <a:off x="6391654" y="1801368"/>
            <a:ext cx="4434840" cy="4754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0" name="Google Shape;120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cxnSp>
        <p:nvCxnSpPr>
          <p:cNvPr id="121" name="Google Shape;121;p24"/>
          <p:cNvCxnSpPr/>
          <p:nvPr/>
        </p:nvCxnSpPr>
        <p:spPr>
          <a:xfrm>
            <a:off x="11586162" y="3619272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22" name="Google Shape;122;p24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4"/>
          <p:cNvSpPr>
            <a:spLocks noGrp="1"/>
          </p:cNvSpPr>
          <p:nvPr>
            <p:ph type="pic" idx="2"/>
          </p:nvPr>
        </p:nvSpPr>
        <p:spPr>
          <a:xfrm>
            <a:off x="283464" y="3108960"/>
            <a:ext cx="5221224" cy="3447288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4"/>
          <p:cNvSpPr>
            <a:spLocks noGrp="1"/>
          </p:cNvSpPr>
          <p:nvPr>
            <p:ph type="pic" idx="3"/>
          </p:nvPr>
        </p:nvSpPr>
        <p:spPr>
          <a:xfrm>
            <a:off x="283464" y="301752"/>
            <a:ext cx="2459736" cy="2505456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4"/>
          <p:cNvSpPr>
            <a:spLocks noGrp="1"/>
          </p:cNvSpPr>
          <p:nvPr>
            <p:ph type="pic" idx="4"/>
          </p:nvPr>
        </p:nvSpPr>
        <p:spPr>
          <a:xfrm>
            <a:off x="3044952" y="301752"/>
            <a:ext cx="2459736" cy="2505456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olo titolo">
  <p:cSld name="1_Solo titolo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>
            <a:spLocks noGrp="1"/>
          </p:cNvSpPr>
          <p:nvPr>
            <p:ph type="pic" idx="2"/>
          </p:nvPr>
        </p:nvSpPr>
        <p:spPr>
          <a:xfrm>
            <a:off x="1777111" y="407499"/>
            <a:ext cx="1952279" cy="1952279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5"/>
          <p:cNvSpPr>
            <a:spLocks noGrp="1"/>
          </p:cNvSpPr>
          <p:nvPr>
            <p:ph type="pic" idx="3"/>
          </p:nvPr>
        </p:nvSpPr>
        <p:spPr>
          <a:xfrm>
            <a:off x="3528345" y="1972581"/>
            <a:ext cx="2290065" cy="2273502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5"/>
          <p:cNvSpPr>
            <a:spLocks noGrp="1"/>
          </p:cNvSpPr>
          <p:nvPr>
            <p:ph type="pic" idx="4"/>
          </p:nvPr>
        </p:nvSpPr>
        <p:spPr>
          <a:xfrm>
            <a:off x="5579539" y="4386312"/>
            <a:ext cx="3119293" cy="246281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5"/>
          <p:cNvSpPr>
            <a:spLocks noGrp="1"/>
          </p:cNvSpPr>
          <p:nvPr>
            <p:ph type="pic" idx="5"/>
          </p:nvPr>
        </p:nvSpPr>
        <p:spPr>
          <a:xfrm>
            <a:off x="1092905" y="4018982"/>
            <a:ext cx="3854161" cy="2839018"/>
          </a:xfrm>
          <a:prstGeom prst="rect">
            <a:avLst/>
          </a:prstGeom>
          <a:noFill/>
          <a:ln>
            <a:noFill/>
          </a:ln>
        </p:spPr>
      </p:sp>
      <p:sp>
        <p:nvSpPr>
          <p:cNvPr id="131" name="Google Shape;131;p25"/>
          <p:cNvSpPr txBox="1"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Arial"/>
              <a:buNone/>
              <a:defRPr sz="4800" b="1" cap="none">
                <a:solidFill>
                  <a:srgbClr val="0E161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25"/>
          <p:cNvSpPr txBox="1">
            <a:spLocks noGrp="1"/>
          </p:cNvSpPr>
          <p:nvPr>
            <p:ph type="dt" idx="10"/>
          </p:nvPr>
        </p:nvSpPr>
        <p:spPr>
          <a:xfrm>
            <a:off x="658368" y="201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 txBox="1">
            <a:spLocks noGrp="1"/>
          </p:cNvSpPr>
          <p:nvPr>
            <p:ph type="ftr" idx="11"/>
          </p:nvPr>
        </p:nvSpPr>
        <p:spPr>
          <a:xfrm rot="-5400000">
            <a:off x="-548640" y="1938528"/>
            <a:ext cx="2788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25"/>
          <p:cNvSpPr txBox="1">
            <a:spLocks noGrp="1"/>
          </p:cNvSpPr>
          <p:nvPr>
            <p:ph type="sldNum" idx="12"/>
          </p:nvPr>
        </p:nvSpPr>
        <p:spPr>
          <a:xfrm>
            <a:off x="9026237" y="6297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135" name="Google Shape;135;p25"/>
          <p:cNvSpPr/>
          <p:nvPr/>
        </p:nvSpPr>
        <p:spPr>
          <a:xfrm>
            <a:off x="1472366" y="1859534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5"/>
          <p:cNvSpPr/>
          <p:nvPr/>
        </p:nvSpPr>
        <p:spPr>
          <a:xfrm>
            <a:off x="2014523" y="3146867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7" name="Google Shape;137;p25"/>
          <p:cNvSpPr/>
          <p:nvPr/>
        </p:nvSpPr>
        <p:spPr>
          <a:xfrm>
            <a:off x="5404920" y="4508295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38" name="Google Shape;138;p25"/>
          <p:cNvCxnSpPr/>
          <p:nvPr/>
        </p:nvCxnSpPr>
        <p:spPr>
          <a:xfrm>
            <a:off x="856114" y="3503032"/>
            <a:ext cx="0" cy="3346090"/>
          </a:xfrm>
          <a:prstGeom prst="straightConnector1">
            <a:avLst/>
          </a:prstGeom>
          <a:noFill/>
          <a:ln w="25400" cap="sq" cmpd="sng">
            <a:solidFill>
              <a:schemeClr val="accen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39" name="Google Shape;139;p25"/>
          <p:cNvSpPr txBox="1">
            <a:spLocks noGrp="1"/>
          </p:cNvSpPr>
          <p:nvPr>
            <p:ph type="body" idx="1"/>
          </p:nvPr>
        </p:nvSpPr>
        <p:spPr>
          <a:xfrm>
            <a:off x="5760720" y="3127248"/>
            <a:ext cx="5276088" cy="1124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>
                <a:solidFill>
                  <a:srgbClr val="24374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to con didascalia" type="objTx">
  <p:cSld name="OBJECT_WITH_CAPTION_TEXT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44" name="Google Shape;144;p26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45" name="Google Shape;145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magine con didascalia" type="picTx">
  <p:cSld name="PICTURE_WITH_CAPTION_TEXT"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3200"/>
              <a:buFont typeface="Arial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cxnSp>
        <p:nvCxnSpPr>
          <p:cNvPr id="152" name="Google Shape;152;p27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153" name="Google Shape;153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_Base">
  <p:cSld name="Titolo e contenuto_Base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4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7194018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000"/>
              <a:buFont typeface="Arial"/>
              <a:buNone/>
              <a:defRPr sz="4000">
                <a:solidFill>
                  <a:srgbClr val="0E161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body" idx="1"/>
          </p:nvPr>
        </p:nvSpPr>
        <p:spPr>
          <a:xfrm>
            <a:off x="850391" y="1112703"/>
            <a:ext cx="10491863" cy="475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>
                <a:solidFill>
                  <a:srgbClr val="24374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>
                <a:solidFill>
                  <a:srgbClr val="243748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>
                <a:solidFill>
                  <a:srgbClr val="243748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>
                <a:solidFill>
                  <a:srgbClr val="243748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25" name="Google Shape;25;p14"/>
          <p:cNvCxnSpPr/>
          <p:nvPr/>
        </p:nvCxnSpPr>
        <p:spPr>
          <a:xfrm>
            <a:off x="0" y="949689"/>
            <a:ext cx="7903723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26" name="Google Shape;26;p14"/>
          <p:cNvSpPr/>
          <p:nvPr/>
        </p:nvSpPr>
        <p:spPr>
          <a:xfrm>
            <a:off x="11281590" y="2070656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14"/>
          <p:cNvSpPr/>
          <p:nvPr/>
        </p:nvSpPr>
        <p:spPr>
          <a:xfrm>
            <a:off x="10969280" y="1780012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8" name="Google Shape;2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sp>
        <p:nvSpPr>
          <p:cNvPr id="31" name="Google Shape;31;p14"/>
          <p:cNvSpPr txBox="1">
            <a:spLocks noGrp="1"/>
          </p:cNvSpPr>
          <p:nvPr>
            <p:ph type="body" idx="2"/>
          </p:nvPr>
        </p:nvSpPr>
        <p:spPr>
          <a:xfrm>
            <a:off x="855009" y="5957455"/>
            <a:ext cx="10491863" cy="318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85A5C1"/>
              </a:buClr>
              <a:buSzPts val="1400"/>
              <a:buNone/>
              <a:defRPr sz="1400">
                <a:solidFill>
                  <a:srgbClr val="85A5C1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>
                <a:solidFill>
                  <a:srgbClr val="243748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>
                <a:solidFill>
                  <a:srgbClr val="243748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>
                <a:solidFill>
                  <a:srgbClr val="243748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olo e contenuto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5400"/>
              <a:buFont typeface="Montserrat"/>
              <a:buNone/>
              <a:defRPr sz="5400"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8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4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35" name="Google Shape;35;p15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olo titolo">
  <p:cSld name="2_Solo titolo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6"/>
          <p:cNvSpPr>
            <a:spLocks noGrp="1"/>
          </p:cNvSpPr>
          <p:nvPr>
            <p:ph type="pic" idx="2"/>
          </p:nvPr>
        </p:nvSpPr>
        <p:spPr>
          <a:xfrm>
            <a:off x="1366432" y="2530058"/>
            <a:ext cx="3707972" cy="3707971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6"/>
          <p:cNvSpPr txBox="1">
            <a:spLocks noGrp="1"/>
          </p:cNvSpPr>
          <p:nvPr>
            <p:ph type="title"/>
          </p:nvPr>
        </p:nvSpPr>
        <p:spPr>
          <a:xfrm>
            <a:off x="5202936" y="585216"/>
            <a:ext cx="5833872" cy="22768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6000"/>
              <a:buFont typeface="Arial"/>
              <a:buNone/>
              <a:defRPr sz="6000" b="1" cap="none">
                <a:solidFill>
                  <a:srgbClr val="0E161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dt" idx="10"/>
          </p:nvPr>
        </p:nvSpPr>
        <p:spPr>
          <a:xfrm>
            <a:off x="658368" y="20116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6"/>
          <p:cNvSpPr txBox="1">
            <a:spLocks noGrp="1"/>
          </p:cNvSpPr>
          <p:nvPr>
            <p:ph type="ftr" idx="11"/>
          </p:nvPr>
        </p:nvSpPr>
        <p:spPr>
          <a:xfrm rot="-5400000">
            <a:off x="-548640" y="1938528"/>
            <a:ext cx="278892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41" name="Google Shape;41;p16"/>
          <p:cNvCxnSpPr/>
          <p:nvPr/>
        </p:nvCxnSpPr>
        <p:spPr>
          <a:xfrm>
            <a:off x="856114" y="3503032"/>
            <a:ext cx="0" cy="3346090"/>
          </a:xfrm>
          <a:prstGeom prst="straightConnector1">
            <a:avLst/>
          </a:prstGeom>
          <a:noFill/>
          <a:ln w="25400" cap="sq" cmpd="sng">
            <a:solidFill>
              <a:schemeClr val="lt1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2" name="Google Shape;42;p16"/>
          <p:cNvSpPr txBox="1">
            <a:spLocks noGrp="1"/>
          </p:cNvSpPr>
          <p:nvPr>
            <p:ph type="body" idx="1"/>
          </p:nvPr>
        </p:nvSpPr>
        <p:spPr>
          <a:xfrm>
            <a:off x="5202936" y="3127248"/>
            <a:ext cx="5833872" cy="311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>
                <a:solidFill>
                  <a:srgbClr val="24374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olo e contenuto">
  <p:cSld name="1_Titolo e contenuto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7"/>
          <p:cNvSpPr>
            <a:spLocks noGrp="1"/>
          </p:cNvSpPr>
          <p:nvPr>
            <p:ph type="pic" idx="2"/>
          </p:nvPr>
        </p:nvSpPr>
        <p:spPr>
          <a:xfrm>
            <a:off x="7451965" y="1665520"/>
            <a:ext cx="4266960" cy="4266968"/>
          </a:xfrm>
          <a:prstGeom prst="rect">
            <a:avLst/>
          </a:prstGeom>
          <a:noFill/>
          <a:ln>
            <a:noFill/>
          </a:ln>
        </p:spPr>
      </p:sp>
      <p:sp>
        <p:nvSpPr>
          <p:cNvPr id="45" name="Google Shape;45;p17"/>
          <p:cNvSpPr txBox="1"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5400"/>
              <a:buFont typeface="Arial"/>
              <a:buNone/>
              <a:defRPr sz="5400">
                <a:solidFill>
                  <a:srgbClr val="0E161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7"/>
          <p:cNvSpPr txBox="1">
            <a:spLocks noGrp="1"/>
          </p:cNvSpPr>
          <p:nvPr>
            <p:ph type="body" idx="1"/>
          </p:nvPr>
        </p:nvSpPr>
        <p:spPr>
          <a:xfrm>
            <a:off x="850392" y="2825496"/>
            <a:ext cx="6190488" cy="3346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>
                <a:solidFill>
                  <a:srgbClr val="243748"/>
                </a:solidFill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>
                <a:solidFill>
                  <a:srgbClr val="243748"/>
                </a:solidFill>
              </a:defRPr>
            </a:lvl2pPr>
            <a:lvl3pPr marL="1371600" lvl="2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>
                <a:solidFill>
                  <a:srgbClr val="243748"/>
                </a:solidFill>
              </a:defRPr>
            </a:lvl3pPr>
            <a:lvl4pPr marL="1828800" lvl="3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>
                <a:solidFill>
                  <a:srgbClr val="243748"/>
                </a:solidFill>
              </a:defRPr>
            </a:lvl4pPr>
            <a:lvl5pPr marL="2286000" lvl="4" indent="-3175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Char char="•"/>
              <a:defRPr sz="14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47" name="Google Shape;47;p17"/>
          <p:cNvCxnSpPr/>
          <p:nvPr/>
        </p:nvCxnSpPr>
        <p:spPr>
          <a:xfrm>
            <a:off x="0" y="806470"/>
            <a:ext cx="7903723" cy="0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48" name="Google Shape;48;p17"/>
          <p:cNvSpPr/>
          <p:nvPr/>
        </p:nvSpPr>
        <p:spPr>
          <a:xfrm>
            <a:off x="11281590" y="2070656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" name="Google Shape;49;p17"/>
          <p:cNvSpPr/>
          <p:nvPr/>
        </p:nvSpPr>
        <p:spPr>
          <a:xfrm>
            <a:off x="10969280" y="1780012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" name="Google Shape;50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estazione sezion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8"/>
          <p:cNvSpPr txBox="1"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6000"/>
              <a:buFont typeface="Arial"/>
              <a:buNone/>
              <a:defRPr sz="6000" b="1" i="0" cap="none">
                <a:solidFill>
                  <a:srgbClr val="0E161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8"/>
          <p:cNvSpPr txBox="1"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>
                <a:solidFill>
                  <a:srgbClr val="243748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6" name="Google Shape;56;p18"/>
          <p:cNvSpPr/>
          <p:nvPr/>
        </p:nvSpPr>
        <p:spPr>
          <a:xfrm>
            <a:off x="10772266" y="3054359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18"/>
          <p:cNvSpPr/>
          <p:nvPr/>
        </p:nvSpPr>
        <p:spPr>
          <a:xfrm>
            <a:off x="10724364" y="2515838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8"/>
          <p:cNvSpPr/>
          <p:nvPr/>
        </p:nvSpPr>
        <p:spPr>
          <a:xfrm>
            <a:off x="11024834" y="2787572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59;p18"/>
          <p:cNvSpPr/>
          <p:nvPr/>
        </p:nvSpPr>
        <p:spPr>
          <a:xfrm>
            <a:off x="1261869" y="2633448"/>
            <a:ext cx="151536" cy="151536"/>
          </a:xfrm>
          <a:custGeom>
            <a:avLst/>
            <a:gdLst/>
            <a:ahLst/>
            <a:cxnLst/>
            <a:rect l="l" t="t" r="r" b="b"/>
            <a:pathLst>
              <a:path w="151536" h="151536" extrusionOk="0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0" name="Google Shape;60;p18"/>
          <p:cNvSpPr/>
          <p:nvPr/>
        </p:nvSpPr>
        <p:spPr>
          <a:xfrm>
            <a:off x="1064053" y="3083338"/>
            <a:ext cx="95759" cy="95759"/>
          </a:xfrm>
          <a:custGeom>
            <a:avLst/>
            <a:gdLst/>
            <a:ahLst/>
            <a:cxnLst/>
            <a:rect l="l" t="t" r="r" b="b"/>
            <a:pathLst>
              <a:path w="95759" h="95759" extrusionOk="0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1" name="Google Shape;61;p18"/>
          <p:cNvSpPr/>
          <p:nvPr/>
        </p:nvSpPr>
        <p:spPr>
          <a:xfrm>
            <a:off x="1413405" y="349287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108625" h="108625" extrusionOk="0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" name="Google Shape;62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iapositiva titolo">
  <p:cSld name="3_Diapositiva titolo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9"/>
          <p:cNvSpPr txBox="1"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0E161C"/>
              </a:buClr>
              <a:buSzPts val="3600"/>
              <a:buFont typeface="Arial"/>
              <a:buNone/>
              <a:defRPr sz="3600" b="0" i="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9"/>
          <p:cNvSpPr txBox="1">
            <a:spLocks noGrp="1"/>
          </p:cNvSpPr>
          <p:nvPr>
            <p:ph type="subTitle" idx="1"/>
          </p:nvPr>
        </p:nvSpPr>
        <p:spPr>
          <a:xfrm>
            <a:off x="6391655" y="4498848"/>
            <a:ext cx="4434835" cy="510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6" name="Google Shape;6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buNone/>
              <a:defRPr sz="1200" b="1" i="0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cxnSp>
        <p:nvCxnSpPr>
          <p:cNvPr id="67" name="Google Shape;67;p19"/>
          <p:cNvCxnSpPr/>
          <p:nvPr/>
        </p:nvCxnSpPr>
        <p:spPr>
          <a:xfrm>
            <a:off x="11586162" y="3619272"/>
            <a:ext cx="0" cy="3238728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68" name="Google Shape;68;p19"/>
          <p:cNvSpPr/>
          <p:nvPr/>
        </p:nvSpPr>
        <p:spPr>
          <a:xfrm>
            <a:off x="0" y="0"/>
            <a:ext cx="5779911" cy="6858000"/>
          </a:xfrm>
          <a:prstGeom prst="rect">
            <a:avLst/>
          </a:prstGeom>
          <a:gradFill>
            <a:gsLst>
              <a:gs pos="0">
                <a:schemeClr val="accent2"/>
              </a:gs>
              <a:gs pos="100000">
                <a:schemeClr val="accent4"/>
              </a:gs>
            </a:gsLst>
            <a:lin ang="27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" name="Google Shape;69;p19"/>
          <p:cNvSpPr>
            <a:spLocks noGrp="1"/>
          </p:cNvSpPr>
          <p:nvPr>
            <p:ph type="pic" idx="2"/>
          </p:nvPr>
        </p:nvSpPr>
        <p:spPr>
          <a:xfrm>
            <a:off x="283464" y="301752"/>
            <a:ext cx="5221224" cy="626364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Titolo e contenuto">
  <p:cSld name="3_Titolo e contenuto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0"/>
          <p:cNvSpPr txBox="1">
            <a:spLocks noGrp="1"/>
          </p:cNvSpPr>
          <p:nvPr>
            <p:ph type="title"/>
          </p:nvPr>
        </p:nvSpPr>
        <p:spPr>
          <a:xfrm>
            <a:off x="576072" y="365125"/>
            <a:ext cx="10771632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5400"/>
              <a:buFont typeface="Arial"/>
              <a:buNone/>
              <a:defRPr sz="5400" b="1" cap="none">
                <a:solidFill>
                  <a:srgbClr val="0E161C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0"/>
          <p:cNvSpPr txBox="1">
            <a:spLocks noGrp="1"/>
          </p:cNvSpPr>
          <p:nvPr>
            <p:ph type="body" idx="1"/>
          </p:nvPr>
        </p:nvSpPr>
        <p:spPr>
          <a:xfrm>
            <a:off x="576072" y="1825625"/>
            <a:ext cx="1077163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800"/>
              <a:buChar char="•"/>
              <a:defRPr>
                <a:solidFill>
                  <a:srgbClr val="243748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400"/>
              <a:buChar char="•"/>
              <a:defRPr>
                <a:solidFill>
                  <a:srgbClr val="243748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>
                <a:solidFill>
                  <a:srgbClr val="243748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>
                <a:solidFill>
                  <a:srgbClr val="243748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>
                <a:solidFill>
                  <a:srgbClr val="243748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3" name="Google Shape;73;p20"/>
          <p:cNvSpPr/>
          <p:nvPr/>
        </p:nvSpPr>
        <p:spPr>
          <a:xfrm>
            <a:off x="11202264" y="344083"/>
            <a:ext cx="151536" cy="151536"/>
          </a:xfrm>
          <a:custGeom>
            <a:avLst/>
            <a:gdLst/>
            <a:ahLst/>
            <a:cxnLst/>
            <a:rect l="l" t="t" r="r" b="b"/>
            <a:pathLst>
              <a:path w="151536" h="151536" extrusionOk="0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20"/>
          <p:cNvSpPr/>
          <p:nvPr/>
        </p:nvSpPr>
        <p:spPr>
          <a:xfrm>
            <a:off x="11563141" y="590910"/>
            <a:ext cx="108625" cy="108625"/>
          </a:xfrm>
          <a:custGeom>
            <a:avLst/>
            <a:gdLst/>
            <a:ahLst/>
            <a:cxnLst/>
            <a:rect l="l" t="t" r="r" b="b"/>
            <a:pathLst>
              <a:path w="108625" h="108625" extrusionOk="0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5" name="Google Shape;75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e contenuti" type="twoObj">
  <p:cSld name="TWO_OBJECTS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1"/>
          <p:cNvSpPr txBox="1">
            <a:spLocks noGrp="1"/>
          </p:cNvSpPr>
          <p:nvPr>
            <p:ph type="body" idx="1"/>
          </p:nvPr>
        </p:nvSpPr>
        <p:spPr>
          <a:xfrm>
            <a:off x="1444752" y="1825625"/>
            <a:ext cx="455371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21"/>
          <p:cNvSpPr txBox="1">
            <a:spLocks noGrp="1"/>
          </p:cNvSpPr>
          <p:nvPr>
            <p:ph type="body" idx="2"/>
          </p:nvPr>
        </p:nvSpPr>
        <p:spPr>
          <a:xfrm>
            <a:off x="6784848" y="1825625"/>
            <a:ext cx="4553712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82" name="Google Shape;82;p21"/>
          <p:cNvCxnSpPr/>
          <p:nvPr/>
        </p:nvCxnSpPr>
        <p:spPr>
          <a:xfrm>
            <a:off x="715890" y="356812"/>
            <a:ext cx="0" cy="6492875"/>
          </a:xfrm>
          <a:prstGeom prst="straightConnector1">
            <a:avLst/>
          </a:prstGeom>
          <a:noFill/>
          <a:ln w="25400" cap="sq" cmpd="sng">
            <a:solidFill>
              <a:schemeClr val="accent2"/>
            </a:solidFill>
            <a:prstDash val="solid"/>
            <a:bevel/>
            <a:headEnd type="none" w="sm" len="sm"/>
            <a:tailEnd type="none" w="sm" len="sm"/>
          </a:ln>
        </p:spPr>
      </p:cxnSp>
      <p:sp>
        <p:nvSpPr>
          <p:cNvPr id="83" name="Google Shape;83;p21"/>
          <p:cNvSpPr/>
          <p:nvPr/>
        </p:nvSpPr>
        <p:spPr>
          <a:xfrm>
            <a:off x="10508317" y="492206"/>
            <a:ext cx="139039" cy="139039"/>
          </a:xfrm>
          <a:custGeom>
            <a:avLst/>
            <a:gdLst/>
            <a:ahLst/>
            <a:cxnLst/>
            <a:rect l="l" t="t" r="r" b="b"/>
            <a:pathLst>
              <a:path w="139039" h="139039" extrusionOk="0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" name="Google Shape;84;p21"/>
          <p:cNvSpPr/>
          <p:nvPr/>
        </p:nvSpPr>
        <p:spPr>
          <a:xfrm>
            <a:off x="11477944" y="1055581"/>
            <a:ext cx="127714" cy="127714"/>
          </a:xfrm>
          <a:custGeom>
            <a:avLst/>
            <a:gdLst/>
            <a:ahLst/>
            <a:cxnLst/>
            <a:rect l="l" t="t" r="r" b="b"/>
            <a:pathLst>
              <a:path w="127714" h="127714" extrusionOk="0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" name="Google Shape;85;p21"/>
          <p:cNvSpPr/>
          <p:nvPr/>
        </p:nvSpPr>
        <p:spPr>
          <a:xfrm>
            <a:off x="11241555" y="446637"/>
            <a:ext cx="91138" cy="91138"/>
          </a:xfrm>
          <a:custGeom>
            <a:avLst/>
            <a:gdLst/>
            <a:ahLst/>
            <a:cxnLst/>
            <a:rect l="l" t="t" r="r" b="b"/>
            <a:pathLst>
              <a:path w="91138" h="91138" extrusionOk="0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" name="Google Shape;8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cap="none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 b="1" i="0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BF5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400"/>
              <a:buFont typeface="Arial"/>
              <a:buNone/>
              <a:defRPr sz="4400" b="0" i="0" u="none" strike="noStrike" cap="none">
                <a:solidFill>
                  <a:srgbClr val="0E161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‹N›</a:t>
            </a:fld>
            <a:endParaRPr/>
          </a:p>
        </p:txBody>
      </p:sp>
      <p:pic>
        <p:nvPicPr>
          <p:cNvPr id="15" name="Google Shape;15;p12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10879214" y="136525"/>
            <a:ext cx="1197745" cy="1197745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>
            <a:spLocks noGrp="1"/>
          </p:cNvSpPr>
          <p:nvPr>
            <p:ph type="ctrTitle"/>
          </p:nvPr>
        </p:nvSpPr>
        <p:spPr>
          <a:xfrm>
            <a:off x="775047" y="1272161"/>
            <a:ext cx="1094625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  <a:t>HW1: IMAGE CLASSIFICATION WITH DISTRIBUTION SHIFT</a:t>
            </a:r>
            <a:b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</a:br>
            <a:endParaRPr sz="3600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7/06/2023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body" idx="2"/>
          </p:nvPr>
        </p:nvSpPr>
        <p:spPr>
          <a:xfrm>
            <a:off x="1680145" y="3846385"/>
            <a:ext cx="9136063" cy="156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43748"/>
              </a:buClr>
              <a:buSzPts val="3200"/>
              <a:buNone/>
            </a:pP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Manuela Lo Giudice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EEA45B5-BC56-8406-7F47-C1901B28B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346" y="136525"/>
            <a:ext cx="10491863" cy="727113"/>
          </a:xfrm>
        </p:spPr>
        <p:txBody>
          <a:bodyPr/>
          <a:lstStyle/>
          <a:p>
            <a:r>
              <a:rPr lang="en-US" sz="3600" dirty="0">
                <a:latin typeface="Montserrat"/>
                <a:ea typeface="Montserrat"/>
                <a:cs typeface="Montserrat"/>
                <a:sym typeface="Montserrat"/>
              </a:rPr>
              <a:t>Training procedure - </a:t>
            </a:r>
            <a:r>
              <a:rPr lang="en-US" sz="3600" b="1" dirty="0">
                <a:latin typeface="Montserrat"/>
                <a:ea typeface="Montserrat"/>
                <a:cs typeface="Montserrat"/>
                <a:sym typeface="Montserrat"/>
              </a:rPr>
              <a:t>Data transformations</a:t>
            </a:r>
            <a:endParaRPr lang="it-IT" sz="3600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0860F8A-850C-4557-A68C-7B0C9616EE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6957" y="1473651"/>
            <a:ext cx="10491863" cy="475238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Resizes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common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practice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ensure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deep learning models, </a:t>
            </a:r>
            <a:endParaRPr lang="it-IT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flips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technique helps introduce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variations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robustness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model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training, </a:t>
            </a:r>
            <a:endParaRPr lang="it-IT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Randomly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rotates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further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variations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helps the model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recognize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angles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it-IT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image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from PIL Image format to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PyTorch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it’s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necessary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processing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feeding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image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deep learning model, </a:t>
            </a:r>
            <a:endParaRPr lang="it-IT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image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subtracting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dividing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the standard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crucial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convergence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training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standard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([0.485, 0.456, 0.406], [0.229, 0.224, 0.225]) are standard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often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models. </a:t>
            </a:r>
            <a:endParaRPr lang="it-IT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7E34174-111C-91DE-93FC-3BC760FC48D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402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5400"/>
              <a:buFont typeface="Montserrat"/>
              <a:buNone/>
            </a:pPr>
            <a:r>
              <a:rPr lang="en-US" dirty="0"/>
              <a:t>Hyperparameters</a:t>
            </a:r>
            <a:endParaRPr dirty="0"/>
          </a:p>
        </p:txBody>
      </p:sp>
      <p:grpSp>
        <p:nvGrpSpPr>
          <p:cNvPr id="235" name="Google Shape;235;p8"/>
          <p:cNvGrpSpPr/>
          <p:nvPr/>
        </p:nvGrpSpPr>
        <p:grpSpPr>
          <a:xfrm>
            <a:off x="1382838" y="1611034"/>
            <a:ext cx="9695820" cy="1817966"/>
            <a:chOff x="0" y="66915"/>
            <a:chExt cx="9695820" cy="1817966"/>
          </a:xfrm>
        </p:grpSpPr>
        <p:sp>
          <p:nvSpPr>
            <p:cNvPr id="236" name="Google Shape;236;p8"/>
            <p:cNvSpPr/>
            <p:nvPr/>
          </p:nvSpPr>
          <p:spPr>
            <a:xfrm>
              <a:off x="0" y="66915"/>
              <a:ext cx="3029944" cy="181796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8"/>
            <p:cNvSpPr txBox="1"/>
            <p:nvPr/>
          </p:nvSpPr>
          <p:spPr>
            <a:xfrm>
              <a:off x="88746" y="155661"/>
              <a:ext cx="2852452" cy="1640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Optimizer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Montserrat"/>
                <a:buNone/>
              </a:pPr>
              <a:r>
                <a:rPr lang="en-US" sz="2600" dirty="0">
                  <a:solidFill>
                    <a:schemeClr val="lt1"/>
                  </a:solidFill>
                  <a:latin typeface="Montserrat"/>
                  <a:sym typeface="Montserrat"/>
                </a:rPr>
                <a:t>ADAM</a:t>
              </a:r>
              <a:endParaRPr dirty="0"/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3332938" y="66915"/>
              <a:ext cx="3029944" cy="181796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8"/>
            <p:cNvSpPr txBox="1"/>
            <p:nvPr/>
          </p:nvSpPr>
          <p:spPr>
            <a:xfrm>
              <a:off x="3421684" y="155661"/>
              <a:ext cx="2852452" cy="1640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Learning</a:t>
              </a:r>
              <a:r>
                <a:rPr lang="en-US" sz="28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</a:t>
              </a:r>
              <a:r>
                <a:rPr lang="en-US" sz="28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rate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lang="en-US" sz="28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0.003</a:t>
              </a:r>
              <a:endParaRPr lang="en-US" sz="2600" dirty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6665876" y="66915"/>
              <a:ext cx="3029944" cy="1817966"/>
            </a:xfrm>
            <a:prstGeom prst="roundRect">
              <a:avLst>
                <a:gd name="adj" fmla="val 16667"/>
              </a:avLst>
            </a:prstGeom>
            <a:solidFill>
              <a:schemeClr val="accent2"/>
            </a:solidFill>
            <a:ln w="1905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8"/>
            <p:cNvSpPr txBox="1"/>
            <p:nvPr/>
          </p:nvSpPr>
          <p:spPr>
            <a:xfrm>
              <a:off x="6754622" y="155661"/>
              <a:ext cx="2852452" cy="164047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06675" tIns="106675" rIns="106675" bIns="1066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800"/>
                <a:buFont typeface="Montserrat"/>
                <a:buNone/>
              </a:pPr>
              <a:r>
                <a:rPr lang="en-US" sz="2800" b="1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Weight decay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980"/>
                </a:spcBef>
                <a:spcAft>
                  <a:spcPts val="0"/>
                </a:spcAft>
                <a:buClr>
                  <a:schemeClr val="lt1"/>
                </a:buClr>
                <a:buSzPts val="2600"/>
                <a:buFont typeface="Montserrat"/>
                <a:buNone/>
              </a:pPr>
              <a:r>
                <a:rPr lang="en-US" sz="2600" dirty="0">
                  <a:solidFill>
                    <a:schemeClr val="lt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0.0001</a:t>
              </a:r>
              <a:endParaRPr dirty="0"/>
            </a:p>
          </p:txBody>
        </p:sp>
      </p:grp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7BC6ECA9-4A70-5CC3-13CF-1F3E2171ED8C}"/>
              </a:ext>
            </a:extLst>
          </p:cNvPr>
          <p:cNvSpPr txBox="1"/>
          <p:nvPr/>
        </p:nvSpPr>
        <p:spPr>
          <a:xfrm>
            <a:off x="745958" y="3588559"/>
            <a:ext cx="11446042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CMR10"/>
              </a:rPr>
              <a:t>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responsible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updating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model’s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training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popular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learning rate. </a:t>
            </a:r>
          </a:p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Adam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assigns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rate to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updates,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single global learning rate for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 to 3e-4 (0.0003),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determines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rate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updates. </a:t>
            </a:r>
          </a:p>
          <a:p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and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training progresses, 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learning rates for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individual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will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adjusted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decay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0.0001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prevent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CrossEntropyLoss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discrepancy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outputs and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true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labels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model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Cross-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entropy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commonly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multi-class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tasks.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4800" dirty="0" err="1">
                <a:latin typeface="Montserrat"/>
              </a:rPr>
              <a:t>Experimental</a:t>
            </a:r>
            <a:r>
              <a:rPr lang="it-IT" sz="4800" dirty="0">
                <a:latin typeface="Montserrat"/>
              </a:rPr>
              <a:t> </a:t>
            </a:r>
            <a:r>
              <a:rPr lang="it-IT" sz="4800" dirty="0" err="1">
                <a:latin typeface="Montserrat"/>
              </a:rPr>
              <a:t>Results</a:t>
            </a:r>
            <a:r>
              <a:rPr lang="it-IT" sz="4800" dirty="0">
                <a:latin typeface="Montserrat"/>
              </a:rPr>
              <a:t> </a:t>
            </a:r>
            <a:endParaRPr lang="en-US" sz="4800" dirty="0">
              <a:latin typeface="Montserrat"/>
            </a:endParaRPr>
          </a:p>
        </p:txBody>
      </p:sp>
      <p:sp>
        <p:nvSpPr>
          <p:cNvPr id="254" name="Google Shape;25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12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0F880CD-6250-BCAE-AAA2-FD2687AB13DB}"/>
              </a:ext>
            </a:extLst>
          </p:cNvPr>
          <p:cNvSpPr txBox="1"/>
          <p:nvPr/>
        </p:nvSpPr>
        <p:spPr>
          <a:xfrm>
            <a:off x="210552" y="1326469"/>
            <a:ext cx="1177089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been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the following 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testo, schermata, Carattere, numero&#10;&#10;Descrizione generata automaticamente">
            <a:extLst>
              <a:ext uri="{FF2B5EF4-FFF2-40B4-BE49-F238E27FC236}">
                <a16:creationId xmlns:a16="http://schemas.microsoft.com/office/drawing/2014/main" id="{13985739-CF5A-FF56-963D-1536C58F7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749" y="1991596"/>
            <a:ext cx="3302000" cy="3632200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05525D0A-2C51-CD9B-0810-AEC83B567C14}"/>
              </a:ext>
            </a:extLst>
          </p:cNvPr>
          <p:cNvSpPr txBox="1"/>
          <p:nvPr/>
        </p:nvSpPr>
        <p:spPr>
          <a:xfrm>
            <a:off x="4640178" y="2515708"/>
            <a:ext cx="6112042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started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0.2611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decreased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0.0177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second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continued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consistently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decreased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reaching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minimum of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0.0019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eighth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third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exhibited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0.4349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fifth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rise to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0.4194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it-IT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Possible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factors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contributing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fluctuations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include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training data or an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insufficient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amount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data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9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4800" dirty="0" err="1">
                <a:latin typeface="Montserrat"/>
              </a:rPr>
              <a:t>Experimental</a:t>
            </a:r>
            <a:r>
              <a:rPr lang="it-IT" sz="4800" dirty="0">
                <a:latin typeface="Montserrat"/>
              </a:rPr>
              <a:t> </a:t>
            </a:r>
            <a:r>
              <a:rPr lang="it-IT" sz="4800" dirty="0" err="1">
                <a:latin typeface="Montserrat"/>
              </a:rPr>
              <a:t>Results</a:t>
            </a:r>
            <a:r>
              <a:rPr lang="it-IT" sz="4800" dirty="0">
                <a:latin typeface="Montserrat"/>
              </a:rPr>
              <a:t> </a:t>
            </a:r>
            <a:endParaRPr lang="en-US" sz="4800" dirty="0">
              <a:latin typeface="Montserrat"/>
            </a:endParaRPr>
          </a:p>
        </p:txBody>
      </p:sp>
      <p:sp>
        <p:nvSpPr>
          <p:cNvPr id="254" name="Google Shape;25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13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8" name="Google Shape;258;p9"/>
          <p:cNvSpPr txBox="1"/>
          <p:nvPr/>
        </p:nvSpPr>
        <p:spPr>
          <a:xfrm>
            <a:off x="7696199" y="5943600"/>
            <a:ext cx="2239041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Predicted bboxes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94E438A-A1FF-E963-14D5-DE52D2743F1E}"/>
              </a:ext>
            </a:extLst>
          </p:cNvPr>
          <p:cNvSpPr txBox="1"/>
          <p:nvPr/>
        </p:nvSpPr>
        <p:spPr>
          <a:xfrm>
            <a:off x="389847" y="1230154"/>
            <a:ext cx="4892016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Despite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fluctuations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overall trend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decreasing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implies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gradually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performance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over time,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from the training data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adjusted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minimize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given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example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model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demonstrated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accurate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recognition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sunglasses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light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bulb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the can. </a:t>
            </a:r>
          </a:p>
          <a:p>
            <a:endParaRPr lang="it-IT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However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encountered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difficulties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identifying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socket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mistakenly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phone. 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the end, I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achieved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 impressive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89.5%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it-IT" sz="2400" dirty="0"/>
          </a:p>
        </p:txBody>
      </p:sp>
      <p:pic>
        <p:nvPicPr>
          <p:cNvPr id="7" name="Immagine 6" descr="Immagine che contiene testo, spazzola, strumento, spazzolino da denti&#10;&#10;Descrizione generata automaticamente">
            <a:extLst>
              <a:ext uri="{FF2B5EF4-FFF2-40B4-BE49-F238E27FC236}">
                <a16:creationId xmlns:a16="http://schemas.microsoft.com/office/drawing/2014/main" id="{A9309CC4-443E-B500-1B4E-9B02E0823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2573" y="1154697"/>
            <a:ext cx="5201653" cy="520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416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0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  <a:t>Results</a:t>
            </a:r>
            <a:endParaRPr dirty="0"/>
          </a:p>
        </p:txBody>
      </p:sp>
      <p:sp>
        <p:nvSpPr>
          <p:cNvPr id="265" name="Google Shape;265;p10"/>
          <p:cNvSpPr txBox="1">
            <a:spLocks noGrp="1"/>
          </p:cNvSpPr>
          <p:nvPr>
            <p:ph type="body" idx="1"/>
          </p:nvPr>
        </p:nvSpPr>
        <p:spPr>
          <a:xfrm>
            <a:off x="402056" y="1603963"/>
            <a:ext cx="10491863" cy="475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9250" lvl="1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1640A"/>
              </a:buClr>
              <a:buSzPts val="3200"/>
              <a:buNone/>
            </a:pPr>
            <a:r>
              <a:rPr lang="en-US" sz="3200" b="1" dirty="0">
                <a:latin typeface="Montserrat"/>
                <a:ea typeface="Montserrat"/>
                <a:cs typeface="Montserrat"/>
                <a:sym typeface="Montserrat"/>
              </a:rPr>
              <a:t>Kaggle challenge results</a:t>
            </a:r>
            <a:endParaRPr dirty="0"/>
          </a:p>
        </p:txBody>
      </p:sp>
      <p:sp>
        <p:nvSpPr>
          <p:cNvPr id="266" name="Google Shape;2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14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4906CD6B-D919-D6F4-6707-3F21C464EF7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10"/>
          <a:stretch/>
        </p:blipFill>
        <p:spPr>
          <a:xfrm>
            <a:off x="1123893" y="2693531"/>
            <a:ext cx="9944213" cy="2243508"/>
          </a:xfrm>
          <a:prstGeom prst="rect">
            <a:avLst/>
          </a:prstGeom>
        </p:spPr>
      </p:pic>
      <p:pic>
        <p:nvPicPr>
          <p:cNvPr id="5" name="Elemento grafico 4" descr="Dorso della mano con indice che punta verso destra con riempimento a tinta unita">
            <a:extLst>
              <a:ext uri="{FF2B5EF4-FFF2-40B4-BE49-F238E27FC236}">
                <a16:creationId xmlns:a16="http://schemas.microsoft.com/office/drawing/2014/main" id="{58A56CB6-D69B-FD7A-1121-F20A3CD11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45881">
            <a:off x="1715866" y="4614611"/>
            <a:ext cx="644854" cy="644854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4800" dirty="0" err="1">
                <a:latin typeface="Montserrat"/>
              </a:rPr>
              <a:t>Captum</a:t>
            </a:r>
            <a:r>
              <a:rPr lang="it-IT" sz="4800" dirty="0">
                <a:latin typeface="Montserrat"/>
              </a:rPr>
              <a:t>: </a:t>
            </a:r>
            <a:r>
              <a:rPr lang="it-IT" sz="4800" dirty="0" err="1">
                <a:latin typeface="Montserrat"/>
              </a:rPr>
              <a:t>Guided</a:t>
            </a:r>
            <a:r>
              <a:rPr lang="it-IT" sz="4800" dirty="0">
                <a:latin typeface="Montserrat"/>
              </a:rPr>
              <a:t> </a:t>
            </a:r>
            <a:r>
              <a:rPr lang="it-IT" sz="4800" dirty="0" err="1">
                <a:latin typeface="Montserrat"/>
              </a:rPr>
              <a:t>Grad</a:t>
            </a:r>
            <a:r>
              <a:rPr lang="it-IT" sz="4800" dirty="0">
                <a:latin typeface="Montserrat"/>
              </a:rPr>
              <a:t>-CAM </a:t>
            </a:r>
            <a:endParaRPr sz="4800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15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473529" y="1397675"/>
            <a:ext cx="498880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Captum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Python library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behavior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made by the model. 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 of the techniques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supported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Captum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Guided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-CAM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-CAM stands for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Gradient-weighted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 Activation Mapping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technique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understanding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an input image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contribute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most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predictions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made by a deep-learning model.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-CAM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heat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highlights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image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important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model’s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case,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generate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visualize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attribution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pre-trained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ResNet-18 model. 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schizzo, disegno, design, Elementi grafici&#10;&#10;Descrizione generata automaticamente">
            <a:extLst>
              <a:ext uri="{FF2B5EF4-FFF2-40B4-BE49-F238E27FC236}">
                <a16:creationId xmlns:a16="http://schemas.microsoft.com/office/drawing/2014/main" id="{6FD2970B-B01A-665F-0B97-DD8B0A704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7450" y="1397675"/>
            <a:ext cx="4686300" cy="4673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"/>
          <p:cNvSpPr txBox="1">
            <a:spLocks noGrp="1"/>
          </p:cNvSpPr>
          <p:nvPr>
            <p:ph type="ctrTitle"/>
          </p:nvPr>
        </p:nvSpPr>
        <p:spPr>
          <a:xfrm>
            <a:off x="775047" y="1272161"/>
            <a:ext cx="10946258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algn="ctr">
              <a:buSzPts val="4800"/>
            </a:pPr>
            <a: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  <a:t>HW2: </a:t>
            </a:r>
            <a:r>
              <a:rPr lang="it-IT" sz="4800" dirty="0" err="1">
                <a:latin typeface="Montserrat"/>
              </a:rPr>
              <a:t>Synthetic</a:t>
            </a:r>
            <a:r>
              <a:rPr lang="it-IT" sz="4800" dirty="0">
                <a:latin typeface="Montserrat"/>
              </a:rPr>
              <a:t> of </a:t>
            </a:r>
            <a:r>
              <a:rPr lang="it-IT" sz="4800" dirty="0" err="1">
                <a:latin typeface="Montserrat"/>
              </a:rPr>
              <a:t>Chest</a:t>
            </a:r>
            <a:r>
              <a:rPr lang="it-IT" sz="4800" dirty="0">
                <a:latin typeface="Montserrat"/>
              </a:rPr>
              <a:t> X-ray Images </a:t>
            </a:r>
            <a:b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</a:br>
            <a:endParaRPr sz="3600" i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" name="Google Shape;161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7/06/2023</a:t>
            </a:r>
            <a:endParaRPr dirty="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2" name="Google Shape;162;p1"/>
          <p:cNvSpPr txBox="1">
            <a:spLocks noGrp="1"/>
          </p:cNvSpPr>
          <p:nvPr>
            <p:ph type="body" idx="2"/>
          </p:nvPr>
        </p:nvSpPr>
        <p:spPr>
          <a:xfrm>
            <a:off x="1680145" y="3846385"/>
            <a:ext cx="9136063" cy="1565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ctr">
              <a:spcBef>
                <a:spcPts val="0"/>
              </a:spcBef>
              <a:buSzPts val="3200"/>
            </a:pPr>
            <a:r>
              <a:rPr lang="en-US" sz="3200" dirty="0" err="1">
                <a:latin typeface="Montserrat"/>
                <a:ea typeface="Montserrat"/>
                <a:cs typeface="Montserrat"/>
                <a:sym typeface="Montserrat"/>
              </a:rPr>
              <a:t>Bita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3200" dirty="0" err="1">
                <a:latin typeface="Montserrat"/>
                <a:ea typeface="Montserrat"/>
                <a:cs typeface="Montserrat"/>
                <a:sym typeface="Montserrat"/>
              </a:rPr>
              <a:t>Davoodi</a:t>
            </a:r>
            <a:r>
              <a:rPr lang="en-US" sz="3200" dirty="0">
                <a:latin typeface="Montserrat"/>
                <a:ea typeface="Montserrat"/>
                <a:cs typeface="Montserrat"/>
                <a:sym typeface="Montserrat"/>
              </a:rPr>
              <a:t> - Manuela Lo Giudice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3" name="Google Shape;163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10512" y="5564150"/>
            <a:ext cx="1811391" cy="12938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12930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473529" y="164468"/>
            <a:ext cx="8999170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4800" dirty="0">
                <a:latin typeface="Montserrat"/>
              </a:rPr>
              <a:t>Generative Model: </a:t>
            </a:r>
            <a:r>
              <a:rPr lang="it-IT" sz="4800" b="1" dirty="0">
                <a:latin typeface="Montserrat"/>
              </a:rPr>
              <a:t>Dataset</a:t>
            </a:r>
            <a:r>
              <a:rPr lang="it-IT" sz="4800" dirty="0">
                <a:latin typeface="Montserrat"/>
              </a:rPr>
              <a:t>  </a:t>
            </a:r>
            <a:endParaRPr sz="4800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17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473529" y="1684445"/>
            <a:ext cx="4988808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models are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covid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chest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X-ray dataset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found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link </a:t>
            </a:r>
            <a:r>
              <a:rPr lang="it-IT" sz="1800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it-IT" sz="1800" dirty="0" err="1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it-IT" sz="1800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/ieee8023/covid-</a:t>
            </a:r>
            <a:r>
              <a:rPr lang="it-IT" sz="1800" dirty="0" err="1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chestxray</a:t>
            </a:r>
            <a:r>
              <a:rPr lang="it-IT" sz="1800" dirty="0">
                <a:solidFill>
                  <a:srgbClr val="FF00F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-dataset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4 classes: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covid,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pneumonia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bacteria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pneumonia virus.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total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270 training images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(60, 70, 70, 70) and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36 test images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(9, 9, 9, 9). </a:t>
            </a: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default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/test split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proposed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creators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dataset. 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lastra dei raggi X, Imaging medicale, radiologia, bianco e nero&#10;&#10;Descrizione generata automaticamente">
            <a:extLst>
              <a:ext uri="{FF2B5EF4-FFF2-40B4-BE49-F238E27FC236}">
                <a16:creationId xmlns:a16="http://schemas.microsoft.com/office/drawing/2014/main" id="{E78CB136-5076-7756-6FF8-77C445FD08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323" y="1259859"/>
            <a:ext cx="6122554" cy="509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4958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246070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400" b="1" dirty="0">
                <a:latin typeface="Montserrat"/>
              </a:rPr>
              <a:t>Deep </a:t>
            </a:r>
            <a:r>
              <a:rPr lang="it-IT" sz="3400" b="1" dirty="0" err="1">
                <a:latin typeface="Montserrat"/>
              </a:rPr>
              <a:t>Convolutional</a:t>
            </a:r>
            <a:r>
              <a:rPr lang="it-IT" sz="3400" b="1" dirty="0">
                <a:latin typeface="Montserrat"/>
              </a:rPr>
              <a:t> GAN (DCGAN)  </a:t>
            </a: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18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" name="Immagine 1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E6E31B72-694F-4622-75FF-9EE342A5C1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52"/>
          <a:stretch/>
        </p:blipFill>
        <p:spPr>
          <a:xfrm>
            <a:off x="6249613" y="1934763"/>
            <a:ext cx="5535929" cy="3431321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774AD09D-DF8D-825D-AB7E-42B431FF7C7D}"/>
              </a:ext>
            </a:extLst>
          </p:cNvPr>
          <p:cNvSpPr txBox="1"/>
          <p:nvPr/>
        </p:nvSpPr>
        <p:spPr>
          <a:xfrm>
            <a:off x="485367" y="1644948"/>
            <a:ext cx="5432257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DCGAN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GANs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consists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generator and a discriminator,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 deep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networks (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CNNs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generator takes random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and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synthetic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samples (fake images). </a:t>
            </a:r>
          </a:p>
          <a:p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transforms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series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transpose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gradually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higher-resolution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images.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The discriminator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CNN-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receives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and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distinguishes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fake samples. </a:t>
            </a:r>
          </a:p>
          <a:p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takes in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 from the training dataset and 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fake images from the generator. </a:t>
            </a:r>
            <a:endParaRPr lang="it-IT" sz="1800" dirty="0"/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476D9394-C3FA-1033-8858-934121791321}"/>
              </a:ext>
            </a:extLst>
          </p:cNvPr>
          <p:cNvSpPr/>
          <p:nvPr/>
        </p:nvSpPr>
        <p:spPr>
          <a:xfrm>
            <a:off x="6228659" y="3768606"/>
            <a:ext cx="45719" cy="16215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D4D194EB-E82E-FF13-E127-8E752FACDC59}"/>
              </a:ext>
            </a:extLst>
          </p:cNvPr>
          <p:cNvSpPr/>
          <p:nvPr/>
        </p:nvSpPr>
        <p:spPr>
          <a:xfrm>
            <a:off x="6274378" y="3768606"/>
            <a:ext cx="1871001" cy="1536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BF0A6936-B763-582D-469C-A0B82A45B54B}"/>
              </a:ext>
            </a:extLst>
          </p:cNvPr>
          <p:cNvSpPr/>
          <p:nvPr/>
        </p:nvSpPr>
        <p:spPr>
          <a:xfrm>
            <a:off x="8033986" y="3442198"/>
            <a:ext cx="192505" cy="416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9055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165583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700" b="1" dirty="0">
                <a:latin typeface="Montserrat"/>
              </a:rPr>
              <a:t>Generator Architecture </a:t>
            </a:r>
            <a:endParaRPr sz="3700" b="1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19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16042" y="2223409"/>
            <a:ext cx="6204284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generator network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takes a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100 random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are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to generate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images.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+mj-lt"/>
              <a:buAutoNum type="arabicPeriod"/>
            </a:pPr>
            <a:r>
              <a:rPr lang="it-IT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it-IT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transposed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latent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output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times 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generator's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kernel size of 4, a stride of 1, and no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the output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introduce non-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381744E0-9F43-D90D-296D-93141EE3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0794" y="1676829"/>
            <a:ext cx="6045164" cy="423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190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7194018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E161C"/>
              </a:buClr>
              <a:buSzPts val="4800"/>
              <a:buFont typeface="Montserrat"/>
              <a:buNone/>
            </a:pPr>
            <a:r>
              <a:rPr lang="en-US" dirty="0">
                <a:latin typeface="Montserrat"/>
                <a:ea typeface="Montserrat"/>
                <a:cs typeface="Montserrat"/>
                <a:sym typeface="Montserrat"/>
              </a:rPr>
              <a:t>Description</a:t>
            </a:r>
            <a:endParaRPr dirty="0"/>
          </a:p>
        </p:txBody>
      </p:sp>
      <p:sp>
        <p:nvSpPr>
          <p:cNvPr id="170" name="Google Shape;170;p2"/>
          <p:cNvSpPr txBox="1">
            <a:spLocks noGrp="1"/>
          </p:cNvSpPr>
          <p:nvPr>
            <p:ph type="body" idx="1"/>
          </p:nvPr>
        </p:nvSpPr>
        <p:spPr>
          <a:xfrm>
            <a:off x="-240631" y="992684"/>
            <a:ext cx="6497252" cy="5865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just"/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Homework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Kaggle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competition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/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dataset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images of handheld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exhibits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domain shift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issue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training and test data. </a:t>
            </a:r>
          </a:p>
          <a:p>
            <a:pPr algn="just"/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Dataset: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training set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1600 images, with 200 images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8 classes.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test set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800 images.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images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350x350 pixels.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ounding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boxes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 .csv file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provide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information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 id,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(x1, y1, x2, y2), and class label.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 0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background in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test set images. </a:t>
            </a:r>
          </a:p>
          <a:p>
            <a:pPr algn="just"/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 domain shift,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indicating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data. </a:t>
            </a:r>
            <a:endParaRPr lang="it-IT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lvl="1" indent="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000"/>
              <a:buNone/>
            </a:pPr>
            <a:endParaRPr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1" name="Google Shape;171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" name="Immagine 2" descr="Immagine che contiene collage, persona, interno&#10;&#10;Descrizione generata automaticamente">
            <a:extLst>
              <a:ext uri="{FF2B5EF4-FFF2-40B4-BE49-F238E27FC236}">
                <a16:creationId xmlns:a16="http://schemas.microsoft.com/office/drawing/2014/main" id="{066119AF-A25E-1538-EBF1-7B792B0915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295" y="2186926"/>
            <a:ext cx="5983705" cy="311714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165583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700" b="1" dirty="0">
                <a:latin typeface="Montserrat"/>
              </a:rPr>
              <a:t>Generator Architecture </a:t>
            </a:r>
            <a:endParaRPr sz="3700" b="1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20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16042" y="1253913"/>
            <a:ext cx="638475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 </a:t>
            </a:r>
            <a:r>
              <a:rPr lang="it-IT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it-IT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subsequent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gradually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input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tensors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reducing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upsampling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transposed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and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halved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kernel size of 4, a stride of 2, and a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1.</a:t>
            </a:r>
          </a:p>
          <a:p>
            <a:pPr algn="l"/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it-IT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last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generator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transposed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64 x 32 x 32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 x 64 x 64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kernel size of 4, a stride of 2, and a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1.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Tanh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() activation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scales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-1 and 1.</a:t>
            </a:r>
          </a:p>
        </p:txBody>
      </p:sp>
      <p:pic>
        <p:nvPicPr>
          <p:cNvPr id="5" name="Immagine 4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381744E0-9F43-D90D-296D-93141EE3F0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429" y="1768641"/>
            <a:ext cx="5836528" cy="4086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326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246070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400" dirty="0">
                <a:effectLst/>
                <a:latin typeface="CMBX12"/>
              </a:rPr>
              <a:t> </a:t>
            </a:r>
            <a:r>
              <a:rPr lang="it-IT" sz="3400" b="1" dirty="0">
                <a:latin typeface="Montserrat"/>
              </a:rPr>
              <a:t>Discriminator Architecture  </a:t>
            </a: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21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95636" y="1856045"/>
            <a:ext cx="5686926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network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takes an input image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size 1 x 64 x 64.</a:t>
            </a:r>
          </a:p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output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scalar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and 1,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indicating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input image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(1) or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synthetic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(0). 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buFont typeface="+mj-lt"/>
              <a:buAutoNum type="arabicPeriod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it-IT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with input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nc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 and output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ndf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=64 (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discriminator's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feature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Has kernel size of 4, a stride of 2, and a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1.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introduce non-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negative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0.2.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testo, schermata, ricevuta, Carattere&#10;&#10;Descrizione generata automaticamente">
            <a:extLst>
              <a:ext uri="{FF2B5EF4-FFF2-40B4-BE49-F238E27FC236}">
                <a16:creationId xmlns:a16="http://schemas.microsoft.com/office/drawing/2014/main" id="{C9AF1CDB-C0E3-95DE-D62C-44A0BB67C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68" y="1603057"/>
            <a:ext cx="6393396" cy="44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6781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246070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400" dirty="0">
                <a:effectLst/>
                <a:latin typeface="CMBX12"/>
              </a:rPr>
              <a:t> </a:t>
            </a:r>
            <a:r>
              <a:rPr lang="it-IT" sz="3400" b="1" dirty="0">
                <a:latin typeface="Montserrat"/>
              </a:rPr>
              <a:t>Discriminator Architecture  </a:t>
            </a: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22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179857" y="1302047"/>
            <a:ext cx="572764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it-IT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it-IT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subsequent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gradually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decrease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input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tensors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increasing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downsample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consists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a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batch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activation, and optional dropout.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doubled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a kernel size of 4, a stride of 2, and a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1.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Batch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LeakyReLU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with a 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negative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0.2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introduce non-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linearity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Dropout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prevent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overfitting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during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training. The dropout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(0.5 or 0.25) in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testo, schermata, ricevuta, Carattere&#10;&#10;Descrizione generata automaticamente">
            <a:extLst>
              <a:ext uri="{FF2B5EF4-FFF2-40B4-BE49-F238E27FC236}">
                <a16:creationId xmlns:a16="http://schemas.microsoft.com/office/drawing/2014/main" id="{C9AF1CDB-C0E3-95DE-D62C-44A0BB67C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252" y="1603057"/>
            <a:ext cx="6285111" cy="44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646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246070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400" dirty="0">
                <a:effectLst/>
                <a:latin typeface="CMBX12"/>
              </a:rPr>
              <a:t> </a:t>
            </a:r>
            <a:r>
              <a:rPr lang="it-IT" sz="3400" b="1" dirty="0">
                <a:latin typeface="Montserrat"/>
              </a:rPr>
              <a:t>Discriminator Architecture  </a:t>
            </a: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23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95636" y="2133044"/>
            <a:ext cx="5686926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it-IT" sz="1800" b="1" dirty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Last Layer: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last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the discriminator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ndf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=64 * 8 input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1 output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uses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kernel size of 4, a stride of 1, and no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 batch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normalization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after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output of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passed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through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sigmoid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activation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output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0 and 1,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representing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input image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or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synthetic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Immagine 3" descr="Immagine che contiene testo, schermata, ricevuta, Carattere&#10;&#10;Descrizione generata automaticamente">
            <a:extLst>
              <a:ext uri="{FF2B5EF4-FFF2-40B4-BE49-F238E27FC236}">
                <a16:creationId xmlns:a16="http://schemas.microsoft.com/office/drawing/2014/main" id="{C9AF1CDB-C0E3-95DE-D62C-44A0BB67C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968" y="1603057"/>
            <a:ext cx="6393396" cy="447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86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165583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700" dirty="0">
                <a:effectLst/>
                <a:latin typeface="CMBX12"/>
              </a:rPr>
              <a:t> </a:t>
            </a:r>
            <a:r>
              <a:rPr lang="it-IT" sz="3700" dirty="0">
                <a:latin typeface="Montserrat"/>
              </a:rPr>
              <a:t>Training: </a:t>
            </a:r>
            <a:r>
              <a:rPr lang="it-IT" sz="3700" b="1" dirty="0">
                <a:latin typeface="Montserrat"/>
              </a:rPr>
              <a:t>GAN  </a:t>
            </a:r>
            <a:endParaRPr sz="3700" b="1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24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16042" y="948690"/>
            <a:ext cx="5963653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endParaRPr lang="it-IT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separate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DCGANs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synthesize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classes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chest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X-ray images.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done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iteratively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generator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mini-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batches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m = 32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discriminator and generator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stability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Leaky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Rectified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Linear Unit)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slope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leak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 to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leak = 0.2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Weights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initialized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zero-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centered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standard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deviation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0.02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stochastic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adaptive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moment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estimation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incorporates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first and second moments of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controlled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parameters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l-GR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β1 = 0.5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el-GR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β2 = 0.999</a:t>
            </a:r>
            <a:r>
              <a:rPr lang="el-GR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respectively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of 0.0002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kept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generator and the discriminator. 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Immagine 7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3C94B232-200B-99EB-001F-EAE2F9CA8C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52"/>
          <a:stretch/>
        </p:blipFill>
        <p:spPr>
          <a:xfrm>
            <a:off x="6249613" y="1934763"/>
            <a:ext cx="5535929" cy="34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8528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165583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700" dirty="0">
                <a:effectLst/>
                <a:latin typeface="CMBX12"/>
              </a:rPr>
              <a:t> </a:t>
            </a:r>
            <a:r>
              <a:rPr lang="it-IT" sz="3700" dirty="0">
                <a:latin typeface="Montserrat"/>
              </a:rPr>
              <a:t>Training: </a:t>
            </a:r>
            <a:r>
              <a:rPr lang="it-IT" sz="3700" b="1" dirty="0" err="1">
                <a:latin typeface="Montserrat"/>
              </a:rPr>
              <a:t>Classifier</a:t>
            </a:r>
            <a:r>
              <a:rPr lang="it-IT" sz="3700" b="1" dirty="0">
                <a:latin typeface="Montserrat"/>
              </a:rPr>
              <a:t>   </a:t>
            </a:r>
            <a:endParaRPr sz="3700" b="1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25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16042" y="948690"/>
            <a:ext cx="5963653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 Size: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operate in a small-batch regime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because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batch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there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significant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degradation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model,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generalize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Hyperparameters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 size of 256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stochastic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descent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a high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learning rate (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lr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= 0.01),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performed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very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well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task,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Nesterov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momentum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updates (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 = 0.9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instead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gradient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current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position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”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lookahead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” position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speed up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Separates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CNN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were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augmented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chest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X-ray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scan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datasets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variable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quantities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depending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the dataset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150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small datasets to 300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epochs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larger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ones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Immagine 1" descr="Immagine che contiene testo, schermata, diagramma, design&#10;&#10;Descrizione generata automaticamente">
            <a:extLst>
              <a:ext uri="{FF2B5EF4-FFF2-40B4-BE49-F238E27FC236}">
                <a16:creationId xmlns:a16="http://schemas.microsoft.com/office/drawing/2014/main" id="{B0CD01E2-7BC7-A6CA-3111-70DF50A6A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452"/>
          <a:stretch/>
        </p:blipFill>
        <p:spPr>
          <a:xfrm>
            <a:off x="6249613" y="1934763"/>
            <a:ext cx="5535929" cy="343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605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165583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700" dirty="0">
                <a:effectLst/>
                <a:latin typeface="CMBX12"/>
              </a:rPr>
              <a:t> </a:t>
            </a:r>
            <a:r>
              <a:rPr lang="it-IT" sz="3700" dirty="0">
                <a:latin typeface="Montserrat"/>
              </a:rPr>
              <a:t>Training: </a:t>
            </a:r>
            <a:r>
              <a:rPr lang="it-IT" sz="3700" b="1" dirty="0">
                <a:latin typeface="Montserrat"/>
              </a:rPr>
              <a:t>Evaluation </a:t>
            </a:r>
            <a:r>
              <a:rPr lang="it-IT" sz="3700" b="1" dirty="0" err="1">
                <a:latin typeface="Montserrat"/>
              </a:rPr>
              <a:t>Metrics</a:t>
            </a:r>
            <a:r>
              <a:rPr lang="it-IT" sz="3700" b="1" dirty="0">
                <a:latin typeface="Montserrat"/>
              </a:rPr>
              <a:t> - GAN  </a:t>
            </a:r>
            <a:endParaRPr sz="3700" b="1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28915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26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29682" y="1288358"/>
            <a:ext cx="618745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order to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performance of a GAN,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record the following training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statistics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it-IT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 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discriminator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sum of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losses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fake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batches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 G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generator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loss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output of the discriminator for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batches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start close to 1 and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converge to 0.5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when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D(G(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))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discriminator output 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for the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-fake batch.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These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should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start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0 and converge to 0.5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G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gets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better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Frechet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distance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(FID)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quality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Inception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Score 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(IS)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assess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realistic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20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it-IT" sz="20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are</a:t>
            </a:r>
            <a:r>
              <a:rPr lang="it-IT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  <p:sp>
        <p:nvSpPr>
          <p:cNvPr id="2" name="Google Shape;236;p8">
            <a:extLst>
              <a:ext uri="{FF2B5EF4-FFF2-40B4-BE49-F238E27FC236}">
                <a16:creationId xmlns:a16="http://schemas.microsoft.com/office/drawing/2014/main" id="{5239BF9D-EABC-57DC-6C3D-FAC692BE2385}"/>
              </a:ext>
            </a:extLst>
          </p:cNvPr>
          <p:cNvSpPr/>
          <p:nvPr/>
        </p:nvSpPr>
        <p:spPr>
          <a:xfrm>
            <a:off x="7693401" y="1026786"/>
            <a:ext cx="2166478" cy="13455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80"/>
              </a:spcBef>
              <a:buClr>
                <a:schemeClr val="lt1"/>
              </a:buClr>
              <a:buSzPts val="2600"/>
            </a:pPr>
            <a:r>
              <a:rPr lang="it-IT" sz="2600" b="1" dirty="0" err="1">
                <a:solidFill>
                  <a:schemeClr val="bg1"/>
                </a:solidFill>
                <a:latin typeface="Montserrat"/>
              </a:rPr>
              <a:t>Epoch</a:t>
            </a:r>
            <a:r>
              <a:rPr lang="it-IT" sz="2600" dirty="0">
                <a:solidFill>
                  <a:schemeClr val="bg1"/>
                </a:solidFill>
                <a:latin typeface="Montserrat"/>
              </a:rPr>
              <a:t> 200</a:t>
            </a:r>
            <a:endParaRPr sz="26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4" name="Google Shape;236;p8">
            <a:extLst>
              <a:ext uri="{FF2B5EF4-FFF2-40B4-BE49-F238E27FC236}">
                <a16:creationId xmlns:a16="http://schemas.microsoft.com/office/drawing/2014/main" id="{6F508FC8-6E31-3E35-8740-63E9DCFB0A54}"/>
              </a:ext>
            </a:extLst>
          </p:cNvPr>
          <p:cNvSpPr/>
          <p:nvPr/>
        </p:nvSpPr>
        <p:spPr>
          <a:xfrm>
            <a:off x="8942680" y="5274821"/>
            <a:ext cx="2166478" cy="13455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80"/>
              </a:spcBef>
              <a:buClr>
                <a:schemeClr val="lt1"/>
              </a:buClr>
              <a:buSzPts val="2600"/>
            </a:pPr>
            <a:r>
              <a:rPr lang="it-IT" sz="2600" b="1" dirty="0" err="1">
                <a:solidFill>
                  <a:schemeClr val="bg1"/>
                </a:solidFill>
                <a:latin typeface="Montserrat"/>
              </a:rPr>
              <a:t>Inception</a:t>
            </a:r>
            <a:endParaRPr lang="it-IT" sz="2600" b="1" dirty="0">
              <a:solidFill>
                <a:schemeClr val="bg1"/>
              </a:solidFill>
              <a:latin typeface="Montserrat"/>
            </a:endParaRPr>
          </a:p>
          <a:p>
            <a:pPr algn="ctr">
              <a:lnSpc>
                <a:spcPct val="90000"/>
              </a:lnSpc>
              <a:spcBef>
                <a:spcPts val="980"/>
              </a:spcBef>
              <a:buClr>
                <a:schemeClr val="lt1"/>
              </a:buClr>
              <a:buSzPts val="2600"/>
            </a:pPr>
            <a:r>
              <a:rPr lang="it-IT" sz="2600" b="1" dirty="0">
                <a:solidFill>
                  <a:schemeClr val="bg1"/>
                </a:solidFill>
                <a:latin typeface="Montserrat"/>
              </a:rPr>
              <a:t>Score: </a:t>
            </a:r>
            <a:r>
              <a:rPr lang="it-IT" sz="2600" dirty="0">
                <a:solidFill>
                  <a:schemeClr val="bg1"/>
                </a:solidFill>
                <a:latin typeface="Montserrat"/>
              </a:rPr>
              <a:t>2.7996</a:t>
            </a:r>
            <a:endParaRPr sz="26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5" name="Google Shape;236;p8">
            <a:extLst>
              <a:ext uri="{FF2B5EF4-FFF2-40B4-BE49-F238E27FC236}">
                <a16:creationId xmlns:a16="http://schemas.microsoft.com/office/drawing/2014/main" id="{E12FCDF7-7369-FF6E-F6B0-2D667D146815}"/>
              </a:ext>
            </a:extLst>
          </p:cNvPr>
          <p:cNvSpPr/>
          <p:nvPr/>
        </p:nvSpPr>
        <p:spPr>
          <a:xfrm>
            <a:off x="6596522" y="2451197"/>
            <a:ext cx="2166478" cy="13455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80"/>
              </a:spcBef>
              <a:buClr>
                <a:schemeClr val="lt1"/>
              </a:buClr>
              <a:buSzPts val="2600"/>
              <a:buFont typeface="Arial"/>
              <a:buNone/>
            </a:pPr>
            <a:r>
              <a:rPr lang="it-IT" sz="2600" b="1" dirty="0">
                <a:solidFill>
                  <a:schemeClr val="bg1"/>
                </a:solidFill>
                <a:latin typeface="Montserrat"/>
              </a:rPr>
              <a:t>Loss D:</a:t>
            </a:r>
            <a:r>
              <a:rPr lang="it-IT" sz="2600" dirty="0">
                <a:solidFill>
                  <a:schemeClr val="bg1"/>
                </a:solidFill>
                <a:latin typeface="Montserrat"/>
              </a:rPr>
              <a:t> 1.2568</a:t>
            </a:r>
            <a:endParaRPr sz="26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6" name="Google Shape;236;p8">
            <a:extLst>
              <a:ext uri="{FF2B5EF4-FFF2-40B4-BE49-F238E27FC236}">
                <a16:creationId xmlns:a16="http://schemas.microsoft.com/office/drawing/2014/main" id="{EE518D05-D720-06B8-C2AE-ADBBFB27CEFC}"/>
              </a:ext>
            </a:extLst>
          </p:cNvPr>
          <p:cNvSpPr/>
          <p:nvPr/>
        </p:nvSpPr>
        <p:spPr>
          <a:xfrm>
            <a:off x="6610162" y="3861590"/>
            <a:ext cx="2166478" cy="13455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80"/>
              </a:spcBef>
              <a:buClr>
                <a:schemeClr val="lt1"/>
              </a:buClr>
              <a:buSzPts val="2600"/>
              <a:buFont typeface="Arial"/>
              <a:buNone/>
            </a:pPr>
            <a:r>
              <a:rPr lang="it-IT" sz="2600" b="1" dirty="0">
                <a:solidFill>
                  <a:schemeClr val="bg1"/>
                </a:solidFill>
                <a:latin typeface="Montserrat"/>
              </a:rPr>
              <a:t>D(x): </a:t>
            </a:r>
            <a:r>
              <a:rPr lang="it-IT" sz="2600" dirty="0">
                <a:solidFill>
                  <a:schemeClr val="bg1"/>
                </a:solidFill>
                <a:latin typeface="Montserrat"/>
              </a:rPr>
              <a:t>0.7847</a:t>
            </a:r>
          </a:p>
        </p:txBody>
      </p:sp>
      <p:sp>
        <p:nvSpPr>
          <p:cNvPr id="8" name="Google Shape;236;p8">
            <a:extLst>
              <a:ext uri="{FF2B5EF4-FFF2-40B4-BE49-F238E27FC236}">
                <a16:creationId xmlns:a16="http://schemas.microsoft.com/office/drawing/2014/main" id="{FFDE0B79-E098-3D65-DCE0-8AAFE760DA94}"/>
              </a:ext>
            </a:extLst>
          </p:cNvPr>
          <p:cNvSpPr/>
          <p:nvPr/>
        </p:nvSpPr>
        <p:spPr>
          <a:xfrm>
            <a:off x="8923024" y="2451196"/>
            <a:ext cx="2166478" cy="13455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80"/>
              </a:spcBef>
              <a:buClr>
                <a:schemeClr val="lt1"/>
              </a:buClr>
              <a:buSzPts val="2600"/>
            </a:pPr>
            <a:r>
              <a:rPr lang="it-IT" sz="2600" b="1" dirty="0">
                <a:solidFill>
                  <a:schemeClr val="bg1"/>
                </a:solidFill>
                <a:latin typeface="Montserrat"/>
              </a:rPr>
              <a:t>Loss G: </a:t>
            </a:r>
            <a:r>
              <a:rPr lang="it-IT" sz="2600" dirty="0">
                <a:solidFill>
                  <a:schemeClr val="bg1"/>
                </a:solidFill>
                <a:latin typeface="Montserrat"/>
              </a:rPr>
              <a:t>3.0651</a:t>
            </a:r>
            <a:endParaRPr sz="26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9" name="Google Shape;236;p8">
            <a:extLst>
              <a:ext uri="{FF2B5EF4-FFF2-40B4-BE49-F238E27FC236}">
                <a16:creationId xmlns:a16="http://schemas.microsoft.com/office/drawing/2014/main" id="{A9D24183-0EC5-F9E1-FF03-59E8CBE54318}"/>
              </a:ext>
            </a:extLst>
          </p:cNvPr>
          <p:cNvSpPr/>
          <p:nvPr/>
        </p:nvSpPr>
        <p:spPr>
          <a:xfrm>
            <a:off x="8923024" y="3850411"/>
            <a:ext cx="2166478" cy="13455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ts val="980"/>
              </a:spcBef>
              <a:buClr>
                <a:schemeClr val="lt1"/>
              </a:buClr>
              <a:buSzPts val="2600"/>
            </a:pPr>
            <a:r>
              <a:rPr lang="it-IT" sz="2600" b="1" dirty="0">
                <a:solidFill>
                  <a:schemeClr val="bg1"/>
                </a:solidFill>
                <a:latin typeface="Montserrat"/>
              </a:rPr>
              <a:t>D(G(</a:t>
            </a:r>
            <a:r>
              <a:rPr lang="it-IT" sz="2600" b="1" dirty="0" err="1">
                <a:solidFill>
                  <a:schemeClr val="bg1"/>
                </a:solidFill>
                <a:latin typeface="Montserrat"/>
              </a:rPr>
              <a:t>z</a:t>
            </a:r>
            <a:r>
              <a:rPr lang="it-IT" sz="2600" b="1" dirty="0">
                <a:solidFill>
                  <a:schemeClr val="bg1"/>
                </a:solidFill>
                <a:latin typeface="Montserrat"/>
              </a:rPr>
              <a:t>)): </a:t>
            </a:r>
            <a:r>
              <a:rPr lang="it-IT" sz="2600" dirty="0">
                <a:solidFill>
                  <a:schemeClr val="bg1"/>
                </a:solidFill>
                <a:latin typeface="Montserrat"/>
              </a:rPr>
              <a:t>0.5819 / 0.0646</a:t>
            </a:r>
            <a:endParaRPr sz="2600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10" name="Google Shape;236;p8">
            <a:extLst>
              <a:ext uri="{FF2B5EF4-FFF2-40B4-BE49-F238E27FC236}">
                <a16:creationId xmlns:a16="http://schemas.microsoft.com/office/drawing/2014/main" id="{E88E159C-4683-FA71-FCDA-0A5D7114D600}"/>
              </a:ext>
            </a:extLst>
          </p:cNvPr>
          <p:cNvSpPr/>
          <p:nvPr/>
        </p:nvSpPr>
        <p:spPr>
          <a:xfrm>
            <a:off x="6610162" y="5274820"/>
            <a:ext cx="2166478" cy="1345541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lnSpc>
                <a:spcPct val="90000"/>
              </a:lnSpc>
              <a:spcBef>
                <a:spcPts val="980"/>
              </a:spcBef>
              <a:buClr>
                <a:schemeClr val="lt1"/>
              </a:buClr>
              <a:buSzPts val="2600"/>
              <a:buFont typeface="Arial"/>
              <a:buNone/>
            </a:pPr>
            <a:r>
              <a:rPr lang="it-IT" sz="2600" b="1" dirty="0">
                <a:solidFill>
                  <a:schemeClr val="bg1"/>
                </a:solidFill>
                <a:latin typeface="Montserrat"/>
              </a:rPr>
              <a:t>FID</a:t>
            </a:r>
            <a:r>
              <a:rPr lang="it-IT" sz="2600" dirty="0">
                <a:solidFill>
                  <a:schemeClr val="bg1"/>
                </a:solidFill>
                <a:latin typeface="Montserrat"/>
              </a:rPr>
              <a:t>: 1.1241</a:t>
            </a:r>
            <a:endParaRPr sz="2600" dirty="0">
              <a:solidFill>
                <a:schemeClr val="bg1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8664277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165583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700" dirty="0">
                <a:effectLst/>
                <a:latin typeface="CMBX12"/>
              </a:rPr>
              <a:t> </a:t>
            </a:r>
            <a:r>
              <a:rPr lang="it-IT" sz="3700" dirty="0">
                <a:latin typeface="Montserrat"/>
              </a:rPr>
              <a:t>Training: </a:t>
            </a:r>
            <a:r>
              <a:rPr lang="it-IT" sz="3700" b="1" dirty="0">
                <a:latin typeface="Montserrat"/>
              </a:rPr>
              <a:t>Evaluation </a:t>
            </a:r>
            <a:r>
              <a:rPr lang="it-IT" sz="3700" b="1" dirty="0" err="1">
                <a:latin typeface="Montserrat"/>
              </a:rPr>
              <a:t>Metrics</a:t>
            </a:r>
            <a:r>
              <a:rPr lang="it-IT" sz="3700" b="1" dirty="0">
                <a:latin typeface="Montserrat"/>
              </a:rPr>
              <a:t> - GAN  </a:t>
            </a:r>
            <a:endParaRPr sz="3700" b="1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599" y="6356350"/>
            <a:ext cx="289158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27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" name="Immagine 12" descr="Immagine che contiene tastiera, computer, leva&#10;&#10;Descrizione generata automaticamente">
            <a:extLst>
              <a:ext uri="{FF2B5EF4-FFF2-40B4-BE49-F238E27FC236}">
                <a16:creationId xmlns:a16="http://schemas.microsoft.com/office/drawing/2014/main" id="{65FCA942-C6EA-BAA2-90B4-F055CB161A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09" y="2306387"/>
            <a:ext cx="11126168" cy="3047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02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165583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700" dirty="0">
                <a:effectLst/>
                <a:latin typeface="CMBX12"/>
              </a:rPr>
              <a:t> </a:t>
            </a:r>
            <a:r>
              <a:rPr lang="it-IT" sz="3700" dirty="0">
                <a:latin typeface="Montserrat"/>
              </a:rPr>
              <a:t>Training: </a:t>
            </a:r>
            <a:r>
              <a:rPr lang="it-IT" sz="3700" b="1" dirty="0" err="1">
                <a:latin typeface="Montserrat"/>
              </a:rPr>
              <a:t>Classifier</a:t>
            </a:r>
            <a:endParaRPr sz="3700" b="1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28</a:t>
            </a:fld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F61D6A50-5633-2080-CD84-CBBF1DC1E312}"/>
              </a:ext>
            </a:extLst>
          </p:cNvPr>
          <p:cNvSpPr txBox="1"/>
          <p:nvPr/>
        </p:nvSpPr>
        <p:spPr>
          <a:xfrm>
            <a:off x="16042" y="1072109"/>
            <a:ext cx="110048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calculated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confusion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matrices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sensitivity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specificity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F1 score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measures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lesion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category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order to determine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performance. </a:t>
            </a:r>
            <a:endParaRPr lang="it-IT" sz="24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it-IT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FDEBEC-66FC-06F7-2BE7-332805120E58}"/>
              </a:ext>
            </a:extLst>
          </p:cNvPr>
          <p:cNvSpPr txBox="1"/>
          <p:nvPr/>
        </p:nvSpPr>
        <p:spPr>
          <a:xfrm>
            <a:off x="16042" y="1687354"/>
            <a:ext cx="61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pic>
        <p:nvPicPr>
          <p:cNvPr id="11" name="Immagine 10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4F319240-642F-F86D-F540-9D405D689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2" y="2222156"/>
            <a:ext cx="4947318" cy="4134194"/>
          </a:xfrm>
          <a:prstGeom prst="rect">
            <a:avLst/>
          </a:prstGeom>
        </p:spPr>
      </p:pic>
      <p:pic>
        <p:nvPicPr>
          <p:cNvPr id="13" name="Immagine 12" descr="Immagine che contiene testo, numero, Carattere, ricevuta&#10;&#10;Descrizione generata automaticamente">
            <a:extLst>
              <a:ext uri="{FF2B5EF4-FFF2-40B4-BE49-F238E27FC236}">
                <a16:creationId xmlns:a16="http://schemas.microsoft.com/office/drawing/2014/main" id="{D04B1537-4479-816E-DDAA-30C8EF9A8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1611" y="2056686"/>
            <a:ext cx="6660266" cy="263667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BD540EE-E491-D691-D188-4091856FF068}"/>
              </a:ext>
            </a:extLst>
          </p:cNvPr>
          <p:cNvSpPr txBox="1"/>
          <p:nvPr/>
        </p:nvSpPr>
        <p:spPr>
          <a:xfrm>
            <a:off x="5059862" y="4616917"/>
            <a:ext cx="666026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Accuracy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measure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the overall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correctness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of the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classifier's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predictions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  <a:endParaRPr lang="it-IT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Sensitivity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measures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proportion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actual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positive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instances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that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are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correctly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identified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by the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classifier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.</a:t>
            </a:r>
          </a:p>
          <a:p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Specificity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measures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the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proportion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of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actual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negative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instances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that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are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correctly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identified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by the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classifier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  <a:p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F1 Score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: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is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a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harmonic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mean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of </a:t>
            </a:r>
            <a:r>
              <a:rPr lang="it-IT" sz="1600" b="1" i="0" dirty="0" err="1">
                <a:solidFill>
                  <a:srgbClr val="374151"/>
                </a:solidFill>
                <a:effectLst/>
                <a:latin typeface="Söhne"/>
              </a:rPr>
              <a:t>precision</a:t>
            </a:r>
            <a:r>
              <a:rPr lang="it-IT" sz="1600" b="1" i="0" dirty="0">
                <a:solidFill>
                  <a:srgbClr val="374151"/>
                </a:solidFill>
                <a:effectLst/>
                <a:latin typeface="Söhne"/>
              </a:rPr>
              <a:t> and recall 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(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sensitivity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).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It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combines the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two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measures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and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provides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a single score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that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balances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between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 </a:t>
            </a:r>
            <a:r>
              <a:rPr lang="it-IT" sz="1600" b="0" i="0" dirty="0" err="1">
                <a:solidFill>
                  <a:srgbClr val="374151"/>
                </a:solidFill>
                <a:effectLst/>
                <a:latin typeface="Söhne"/>
              </a:rPr>
              <a:t>them</a:t>
            </a:r>
            <a:r>
              <a:rPr lang="it-IT" sz="1600" b="0" i="0" dirty="0">
                <a:solidFill>
                  <a:srgbClr val="374151"/>
                </a:solidFill>
                <a:effectLst/>
                <a:latin typeface="Söhne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8524223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165583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700" dirty="0">
                <a:effectLst/>
                <a:latin typeface="CMBX12"/>
              </a:rPr>
              <a:t> </a:t>
            </a:r>
            <a:r>
              <a:rPr lang="it-IT" sz="3700" dirty="0">
                <a:latin typeface="Montserrat"/>
              </a:rPr>
              <a:t>Training: </a:t>
            </a:r>
            <a:r>
              <a:rPr lang="it-IT" sz="3700" b="1" dirty="0" err="1">
                <a:latin typeface="Montserrat"/>
              </a:rPr>
              <a:t>Classifier</a:t>
            </a:r>
            <a:endParaRPr sz="3700" b="1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29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FFDEBEC-66FC-06F7-2BE7-332805120E58}"/>
              </a:ext>
            </a:extLst>
          </p:cNvPr>
          <p:cNvSpPr txBox="1"/>
          <p:nvPr/>
        </p:nvSpPr>
        <p:spPr>
          <a:xfrm>
            <a:off x="178902" y="1137890"/>
            <a:ext cx="6136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Results</a:t>
            </a:r>
            <a:r>
              <a:rPr lang="it-IT" sz="1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:</a:t>
            </a:r>
          </a:p>
        </p:txBody>
      </p:sp>
      <p:pic>
        <p:nvPicPr>
          <p:cNvPr id="5" name="Immagine 4" descr="Immagine che contiene testo, numero, Carattere, linea&#10;&#10;Descrizione generata automaticamente">
            <a:extLst>
              <a:ext uri="{FF2B5EF4-FFF2-40B4-BE49-F238E27FC236}">
                <a16:creationId xmlns:a16="http://schemas.microsoft.com/office/drawing/2014/main" id="{6F10280D-31AE-8C2F-B583-CD7AEC189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462" y="2369509"/>
            <a:ext cx="6718425" cy="2543569"/>
          </a:xfrm>
          <a:prstGeom prst="rect">
            <a:avLst/>
          </a:prstGeom>
        </p:spPr>
      </p:pic>
      <p:pic>
        <p:nvPicPr>
          <p:cNvPr id="7" name="Immagine 6" descr="Immagine che contiene testo, schermata, diagramma, numero&#10;&#10;Descrizione generata automaticamente">
            <a:extLst>
              <a:ext uri="{FF2B5EF4-FFF2-40B4-BE49-F238E27FC236}">
                <a16:creationId xmlns:a16="http://schemas.microsoft.com/office/drawing/2014/main" id="{3DB2A39F-3932-8A14-2F2B-0BCA3A938E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902" y="1718874"/>
            <a:ext cx="5096560" cy="4268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314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10787578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  <a:t>Model Architecture:</a:t>
            </a:r>
            <a:r>
              <a:rPr lang="en-US" sz="4000" b="1" dirty="0">
                <a:latin typeface="Montserrat"/>
                <a:ea typeface="Montserrat"/>
                <a:cs typeface="Montserrat"/>
                <a:sym typeface="Montserrat"/>
              </a:rPr>
              <a:t> Resnet-18</a:t>
            </a:r>
            <a:endParaRPr dirty="0"/>
          </a:p>
        </p:txBody>
      </p:sp>
      <p:sp>
        <p:nvSpPr>
          <p:cNvPr id="178" name="Google Shape;178;p3"/>
          <p:cNvSpPr txBox="1">
            <a:spLocks noGrp="1"/>
          </p:cNvSpPr>
          <p:nvPr>
            <p:ph type="body" idx="1"/>
          </p:nvPr>
        </p:nvSpPr>
        <p:spPr>
          <a:xfrm>
            <a:off x="391886" y="2081741"/>
            <a:ext cx="6672105" cy="475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184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1" indent="-184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1" indent="-184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2" indent="-184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latin typeface="Montserrat"/>
                <a:ea typeface="Montserrat"/>
                <a:cs typeface="Montserrat"/>
                <a:sym typeface="Montserrat"/>
              </a:rPr>
              <a:t>3</a:t>
            </a:fld>
            <a:endParaRPr sz="105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846959" y="1245996"/>
            <a:ext cx="9129798" cy="5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" name="Google Shape;170;p2">
            <a:extLst>
              <a:ext uri="{FF2B5EF4-FFF2-40B4-BE49-F238E27FC236}">
                <a16:creationId xmlns:a16="http://schemas.microsoft.com/office/drawing/2014/main" id="{6F911E31-5193-3A6F-4A3F-659A4735A034}"/>
              </a:ext>
            </a:extLst>
          </p:cNvPr>
          <p:cNvSpPr txBox="1">
            <a:spLocks/>
          </p:cNvSpPr>
          <p:nvPr/>
        </p:nvSpPr>
        <p:spPr>
          <a:xfrm>
            <a:off x="72582" y="2784879"/>
            <a:ext cx="4006516" cy="2554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24374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243748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24374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algn="just"/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ResNet-18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it-IT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Input Layer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Entry flow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endParaRPr lang="it-IT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Pooling </a:t>
            </a:r>
          </a:p>
          <a:p>
            <a:pPr marL="514350" indent="-285750" algn="just">
              <a:buFont typeface="Arial" panose="020B0604020202020204" pitchFamily="34" charset="0"/>
              <a:buChar char="•"/>
            </a:pP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Layer </a:t>
            </a:r>
            <a:endParaRPr lang="it-IT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9250" lvl="1" indent="0">
              <a:spcBef>
                <a:spcPts val="600"/>
              </a:spcBef>
              <a:buClr>
                <a:srgbClr val="51640A"/>
              </a:buClr>
              <a:buSzPts val="2000"/>
              <a:buFont typeface="Arial"/>
              <a:buNone/>
            </a:pPr>
            <a:endParaRPr lang="en-US" sz="20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magine 6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A6E1F756-00AD-4864-58D7-ACCA588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5753" y="2317378"/>
            <a:ext cx="8754361" cy="419118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6A5842-5E29-15B6-9A88-4FD1CAC63995}"/>
              </a:ext>
            </a:extLst>
          </p:cNvPr>
          <p:cNvSpPr txBox="1"/>
          <p:nvPr/>
        </p:nvSpPr>
        <p:spPr>
          <a:xfrm>
            <a:off x="72582" y="1289334"/>
            <a:ext cx="1211941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ResNet-18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variant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Network)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introduced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Microsoft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Research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2015.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network (CNN) model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primarily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computer vision tasks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segmentation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/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ResNet-18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known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relatively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compact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architecture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while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still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achieving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high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8931012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1"/>
          <p:cNvSpPr txBox="1">
            <a:spLocks noGrp="1"/>
          </p:cNvSpPr>
          <p:nvPr>
            <p:ph type="title"/>
          </p:nvPr>
        </p:nvSpPr>
        <p:spPr>
          <a:xfrm>
            <a:off x="16042" y="199125"/>
            <a:ext cx="11655835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3700" dirty="0">
                <a:effectLst/>
                <a:latin typeface="CMBX12"/>
              </a:rPr>
              <a:t> </a:t>
            </a:r>
            <a:r>
              <a:rPr lang="it-IT" sz="3700" dirty="0" err="1">
                <a:latin typeface="Montserrat"/>
              </a:rPr>
              <a:t>Conclusion</a:t>
            </a:r>
            <a:endParaRPr sz="3700" b="1" dirty="0">
              <a:latin typeface="Montserrat"/>
            </a:endParaRPr>
          </a:p>
        </p:txBody>
      </p:sp>
      <p:sp>
        <p:nvSpPr>
          <p:cNvPr id="277" name="Google Shape;277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30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4A32E9-91F5-7CD9-9A3A-A483E084EE99}"/>
              </a:ext>
            </a:extLst>
          </p:cNvPr>
          <p:cNvSpPr txBox="1"/>
          <p:nvPr/>
        </p:nvSpPr>
        <p:spPr>
          <a:xfrm>
            <a:off x="981197" y="2764131"/>
            <a:ext cx="972552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images of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collected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270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for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types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classes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classes are 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covid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normal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pneumonia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bacteria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pneumonia virus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task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classes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quite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challenging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absence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a large dataset. </a:t>
            </a: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shown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generated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synthetic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images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could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increase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original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dataset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eventually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lead to a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higher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detection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accuracy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of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chest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X-ray images. </a:t>
            </a:r>
            <a:endParaRPr lang="it-IT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8194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a2a99972a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31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" name="Immagine 6" descr="Immagine che contiene schermata, cartone animato, grafica, Elementi grafici&#10;&#10;Descrizione generata automaticamente">
            <a:extLst>
              <a:ext uri="{FF2B5EF4-FFF2-40B4-BE49-F238E27FC236}">
                <a16:creationId xmlns:a16="http://schemas.microsoft.com/office/drawing/2014/main" id="{F601F3D8-FD80-54C5-144C-8AEB26A13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2484" y="1437773"/>
            <a:ext cx="8267031" cy="4650205"/>
          </a:xfrm>
          <a:prstGeom prst="rect">
            <a:avLst/>
          </a:prstGeo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7E0B00E4-860E-9EE2-DC06-4CB7BF81B814}"/>
              </a:ext>
            </a:extLst>
          </p:cNvPr>
          <p:cNvSpPr txBox="1"/>
          <p:nvPr/>
        </p:nvSpPr>
        <p:spPr>
          <a:xfrm>
            <a:off x="409073" y="276727"/>
            <a:ext cx="25571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dirty="0">
                <a:latin typeface="Montserrat"/>
              </a:rPr>
              <a:t>THE END</a:t>
            </a:r>
            <a:endParaRPr lang="it-IT" sz="4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10787578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  <a:t>Model Architecture:</a:t>
            </a:r>
            <a:r>
              <a:rPr lang="en-US" sz="4000" b="1" dirty="0">
                <a:latin typeface="Montserrat"/>
                <a:ea typeface="Montserrat"/>
                <a:cs typeface="Montserrat"/>
                <a:sym typeface="Montserrat"/>
              </a:rPr>
              <a:t> Resnet-18</a:t>
            </a:r>
            <a:endParaRPr dirty="0"/>
          </a:p>
        </p:txBody>
      </p:sp>
      <p:sp>
        <p:nvSpPr>
          <p:cNvPr id="178" name="Google Shape;178;p3"/>
          <p:cNvSpPr txBox="1">
            <a:spLocks noGrp="1"/>
          </p:cNvSpPr>
          <p:nvPr>
            <p:ph type="body" idx="1"/>
          </p:nvPr>
        </p:nvSpPr>
        <p:spPr>
          <a:xfrm>
            <a:off x="391886" y="2081741"/>
            <a:ext cx="6672105" cy="47523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685800" lvl="1" indent="-184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1" indent="-184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685800" lvl="1" indent="-184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  <a:p>
            <a:pPr marL="914400" lvl="2" indent="-18415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1640A"/>
              </a:buClr>
              <a:buSzPts val="2400"/>
              <a:buFont typeface="Noto Sans Symbols"/>
              <a:buNone/>
            </a:pPr>
            <a:endParaRPr sz="2400" b="1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latin typeface="Montserrat"/>
                <a:ea typeface="Montserrat"/>
                <a:cs typeface="Montserrat"/>
                <a:sym typeface="Montserrat"/>
              </a:rPr>
              <a:t>4</a:t>
            </a:fld>
            <a:endParaRPr sz="105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846959" y="1245996"/>
            <a:ext cx="9129798" cy="5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Immagine 6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A6E1F756-00AD-4864-58D7-ACCA588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258" y="2347726"/>
            <a:ext cx="8754361" cy="419118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6A5842-5E29-15B6-9A88-4FD1CAC63995}"/>
              </a:ext>
            </a:extLst>
          </p:cNvPr>
          <p:cNvSpPr txBox="1"/>
          <p:nvPr/>
        </p:nvSpPr>
        <p:spPr>
          <a:xfrm>
            <a:off x="72582" y="1289334"/>
            <a:ext cx="121194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latin typeface="CMBX10"/>
              </a:rPr>
              <a:t> </a:t>
            </a:r>
            <a:r>
              <a:rPr lang="it-IT" sz="1800" b="1" dirty="0">
                <a:latin typeface="CMBX10"/>
              </a:rPr>
              <a:t>I</a:t>
            </a:r>
            <a:r>
              <a:rPr lang="it-IT" sz="1800" b="1" dirty="0">
                <a:effectLst/>
                <a:latin typeface="CMBX10"/>
              </a:rPr>
              <a:t>nput Layer</a:t>
            </a:r>
            <a:r>
              <a:rPr lang="it-IT" sz="1800" dirty="0">
                <a:effectLst/>
                <a:latin typeface="CMR10"/>
              </a:rPr>
              <a:t>: takes an input image with </a:t>
            </a:r>
            <a:r>
              <a:rPr lang="it-IT" sz="1800" dirty="0" err="1">
                <a:effectLst/>
                <a:latin typeface="CMR10"/>
              </a:rPr>
              <a:t>three</a:t>
            </a:r>
            <a:r>
              <a:rPr lang="it-IT" sz="1800" dirty="0">
                <a:effectLst/>
                <a:latin typeface="CMR10"/>
              </a:rPr>
              <a:t> color </a:t>
            </a:r>
            <a:r>
              <a:rPr lang="it-IT" sz="1800" dirty="0" err="1">
                <a:effectLst/>
                <a:latin typeface="CMR10"/>
              </a:rPr>
              <a:t>channels</a:t>
            </a:r>
            <a:r>
              <a:rPr lang="it-IT" sz="1800" dirty="0">
                <a:effectLst/>
                <a:latin typeface="CMR10"/>
              </a:rPr>
              <a:t> (RGB) and a </a:t>
            </a:r>
            <a:r>
              <a:rPr lang="it-IT" sz="1800" dirty="0" err="1">
                <a:effectLst/>
                <a:latin typeface="CMR10"/>
              </a:rPr>
              <a:t>fixed</a:t>
            </a:r>
            <a:r>
              <a:rPr lang="it-IT" sz="1800" dirty="0">
                <a:effectLst/>
                <a:latin typeface="CMR10"/>
              </a:rPr>
              <a:t> size of 224x224 pixels. </a:t>
            </a:r>
            <a:endParaRPr lang="it-IT" sz="1800" dirty="0">
              <a:effectLst/>
              <a:latin typeface="SFRM1095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latin typeface="CMBX10"/>
              </a:rPr>
              <a:t> </a:t>
            </a:r>
            <a:r>
              <a:rPr lang="it-IT" sz="1800" b="1" dirty="0">
                <a:effectLst/>
                <a:latin typeface="CMBX10"/>
              </a:rPr>
              <a:t>Entry flow</a:t>
            </a:r>
            <a:r>
              <a:rPr lang="it-IT" sz="1800" dirty="0">
                <a:effectLst/>
                <a:latin typeface="CMR10"/>
              </a:rPr>
              <a:t>: The </a:t>
            </a:r>
            <a:r>
              <a:rPr lang="it-IT" sz="1800" dirty="0" err="1">
                <a:effectLst/>
                <a:latin typeface="CMR10"/>
              </a:rPr>
              <a:t>initial</a:t>
            </a:r>
            <a:r>
              <a:rPr lang="it-IT" sz="1800" dirty="0">
                <a:effectLst/>
                <a:latin typeface="CMR10"/>
              </a:rPr>
              <a:t> </a:t>
            </a:r>
            <a:r>
              <a:rPr lang="it-IT" sz="1800" dirty="0" err="1">
                <a:effectLst/>
                <a:latin typeface="CMR10"/>
              </a:rPr>
              <a:t>layer</a:t>
            </a:r>
            <a:r>
              <a:rPr lang="it-IT" sz="1800" dirty="0">
                <a:effectLst/>
                <a:latin typeface="CMR10"/>
              </a:rPr>
              <a:t> </a:t>
            </a:r>
            <a:r>
              <a:rPr lang="it-IT" sz="1800" dirty="0" err="1">
                <a:effectLst/>
                <a:latin typeface="CMR10"/>
              </a:rPr>
              <a:t>is</a:t>
            </a:r>
            <a:r>
              <a:rPr lang="it-IT" sz="1800" dirty="0">
                <a:effectLst/>
                <a:latin typeface="CMR10"/>
              </a:rPr>
              <a:t> a 7x7 </a:t>
            </a:r>
            <a:r>
              <a:rPr lang="it-IT" sz="1800" dirty="0" err="1">
                <a:effectLst/>
                <a:latin typeface="CMR10"/>
              </a:rPr>
              <a:t>convolutional</a:t>
            </a:r>
            <a:r>
              <a:rPr lang="it-IT" sz="1800" dirty="0">
                <a:effectLst/>
                <a:latin typeface="CMR10"/>
              </a:rPr>
              <a:t> </a:t>
            </a:r>
            <a:r>
              <a:rPr lang="it-IT" sz="1800" dirty="0" err="1">
                <a:effectLst/>
                <a:latin typeface="CMR10"/>
              </a:rPr>
              <a:t>layer</a:t>
            </a:r>
            <a:r>
              <a:rPr lang="it-IT" sz="1800" dirty="0">
                <a:effectLst/>
                <a:latin typeface="CMR10"/>
              </a:rPr>
              <a:t> with a stride of 2, </a:t>
            </a:r>
            <a:r>
              <a:rPr lang="it-IT" sz="1800" dirty="0" err="1">
                <a:effectLst/>
                <a:latin typeface="CMR10"/>
              </a:rPr>
              <a:t>followed</a:t>
            </a:r>
            <a:r>
              <a:rPr lang="it-IT" sz="1800" dirty="0">
                <a:effectLst/>
                <a:latin typeface="CMR10"/>
              </a:rPr>
              <a:t> by a 3x3 max pooling </a:t>
            </a:r>
            <a:r>
              <a:rPr lang="it-IT" sz="1800" dirty="0" err="1">
                <a:effectLst/>
                <a:latin typeface="CMR10"/>
              </a:rPr>
              <a:t>layer</a:t>
            </a:r>
            <a:r>
              <a:rPr lang="it-IT" sz="1800" dirty="0">
                <a:effectLst/>
                <a:latin typeface="CMR10"/>
              </a:rPr>
              <a:t> with a stride of 2. </a:t>
            </a:r>
            <a:r>
              <a:rPr lang="it-IT" sz="1800" dirty="0" err="1">
                <a:effectLst/>
                <a:latin typeface="CMR10"/>
              </a:rPr>
              <a:t>These</a:t>
            </a:r>
            <a:r>
              <a:rPr lang="it-IT" sz="1800" dirty="0">
                <a:effectLst/>
                <a:latin typeface="CMR10"/>
              </a:rPr>
              <a:t> </a:t>
            </a:r>
            <a:r>
              <a:rPr lang="it-IT" sz="1800" dirty="0" err="1">
                <a:effectLst/>
                <a:latin typeface="CMR10"/>
              </a:rPr>
              <a:t>layers</a:t>
            </a:r>
            <a:r>
              <a:rPr lang="it-IT" sz="1800" dirty="0">
                <a:effectLst/>
                <a:latin typeface="CMR10"/>
              </a:rPr>
              <a:t> reduce the </a:t>
            </a:r>
            <a:r>
              <a:rPr lang="it-IT" sz="1800" dirty="0" err="1">
                <a:effectLst/>
                <a:latin typeface="CMR10"/>
              </a:rPr>
              <a:t>spatial</a:t>
            </a:r>
            <a:r>
              <a:rPr lang="it-IT" sz="1800" dirty="0">
                <a:effectLst/>
                <a:latin typeface="CMR10"/>
              </a:rPr>
              <a:t> </a:t>
            </a:r>
            <a:r>
              <a:rPr lang="it-IT" sz="1800" dirty="0" err="1">
                <a:effectLst/>
                <a:latin typeface="CMR10"/>
              </a:rPr>
              <a:t>dimensions</a:t>
            </a:r>
            <a:r>
              <a:rPr lang="it-IT" sz="1800" dirty="0">
                <a:effectLst/>
                <a:latin typeface="CMR10"/>
              </a:rPr>
              <a:t> of the input image. </a:t>
            </a:r>
            <a:endParaRPr lang="it-IT" sz="1800" dirty="0">
              <a:effectLst/>
              <a:latin typeface="SFRM1095"/>
            </a:endParaRPr>
          </a:p>
        </p:txBody>
      </p:sp>
    </p:spTree>
    <p:extLst>
      <p:ext uri="{BB962C8B-B14F-4D97-AF65-F5344CB8AC3E}">
        <p14:creationId xmlns:p14="http://schemas.microsoft.com/office/powerpoint/2010/main" val="3964744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10787578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  <a:t>Model Architecture:</a:t>
            </a:r>
            <a:r>
              <a:rPr lang="en-US" sz="4000" b="1" dirty="0">
                <a:latin typeface="Montserrat"/>
                <a:ea typeface="Montserrat"/>
                <a:cs typeface="Montserrat"/>
                <a:sym typeface="Montserrat"/>
              </a:rPr>
              <a:t> Resnet-18</a:t>
            </a:r>
            <a:endParaRPr dirty="0"/>
          </a:p>
        </p:txBody>
      </p:sp>
      <p:sp>
        <p:nvSpPr>
          <p:cNvPr id="179" name="Google Shape;17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latin typeface="Montserrat"/>
                <a:ea typeface="Montserrat"/>
                <a:cs typeface="Montserrat"/>
                <a:sym typeface="Montserrat"/>
              </a:rPr>
              <a:t>5</a:t>
            </a:fld>
            <a:endParaRPr sz="105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846959" y="1245996"/>
            <a:ext cx="9129798" cy="5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Immagine 6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A6E1F756-00AD-4864-58D7-ACCA58875A0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30" t="11895" r="7424" b="5046"/>
          <a:stretch/>
        </p:blipFill>
        <p:spPr>
          <a:xfrm>
            <a:off x="5763126" y="2280695"/>
            <a:ext cx="6428874" cy="3581484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6A5842-5E29-15B6-9A88-4FD1CAC63995}"/>
              </a:ext>
            </a:extLst>
          </p:cNvPr>
          <p:cNvSpPr txBox="1"/>
          <p:nvPr/>
        </p:nvSpPr>
        <p:spPr>
          <a:xfrm>
            <a:off x="96253" y="1049419"/>
            <a:ext cx="5763126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ResNet-18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consists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sets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multiple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it-IT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sets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have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structure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blocks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two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3x3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with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padding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followed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a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that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adds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input to the output of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convolutional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use a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stride of 1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 produce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output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Only</a:t>
            </a:r>
            <a:r>
              <a:rPr lang="it-IT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output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changes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64 output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second </a:t>
            </a:r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128 output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third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256 output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fourth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512 output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endParaRPr lang="it-IT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skip connections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network to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learn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residual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mappings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by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capturing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difference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input and output of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block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facilitates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training of deep networks. 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1216B4D2-D874-B6DE-B169-4BAC6D6A032C}"/>
              </a:ext>
            </a:extLst>
          </p:cNvPr>
          <p:cNvSpPr/>
          <p:nvPr/>
        </p:nvSpPr>
        <p:spPr>
          <a:xfrm>
            <a:off x="10960768" y="5811330"/>
            <a:ext cx="1231232" cy="10820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3487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10787578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en-US" sz="4800" dirty="0">
                <a:latin typeface="Montserrat"/>
                <a:ea typeface="Montserrat"/>
                <a:cs typeface="Montserrat"/>
                <a:sym typeface="Montserrat"/>
              </a:rPr>
              <a:t>Model Architecture:</a:t>
            </a:r>
            <a:r>
              <a:rPr lang="en-US" sz="4000" b="1" dirty="0">
                <a:latin typeface="Montserrat"/>
                <a:ea typeface="Montserrat"/>
                <a:cs typeface="Montserrat"/>
                <a:sym typeface="Montserrat"/>
              </a:rPr>
              <a:t> Resnet-18</a:t>
            </a:r>
            <a:endParaRPr dirty="0"/>
          </a:p>
        </p:txBody>
      </p:sp>
      <p:sp>
        <p:nvSpPr>
          <p:cNvPr id="179" name="Google Shape;17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latin typeface="Montserrat"/>
                <a:ea typeface="Montserrat"/>
                <a:cs typeface="Montserrat"/>
                <a:sym typeface="Montserrat"/>
              </a:rPr>
              <a:t>6</a:t>
            </a:fld>
            <a:endParaRPr sz="105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846959" y="1245996"/>
            <a:ext cx="9129798" cy="5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" name="Immagine 6" descr="Immagine che contiene testo, diagramma, linea&#10;&#10;Descrizione generata automaticamente">
            <a:extLst>
              <a:ext uri="{FF2B5EF4-FFF2-40B4-BE49-F238E27FC236}">
                <a16:creationId xmlns:a16="http://schemas.microsoft.com/office/drawing/2014/main" id="{A6E1F756-00AD-4864-58D7-ACCA58875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352" y="2530289"/>
            <a:ext cx="8754361" cy="4191186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6A5842-5E29-15B6-9A88-4FD1CAC63995}"/>
              </a:ext>
            </a:extLst>
          </p:cNvPr>
          <p:cNvSpPr txBox="1"/>
          <p:nvPr/>
        </p:nvSpPr>
        <p:spPr>
          <a:xfrm>
            <a:off x="72582" y="1289334"/>
            <a:ext cx="1211941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CMBX10"/>
              </a:rPr>
              <a:t>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Global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Pooling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reduces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the feature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fixed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size,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 512-dimensional feature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Global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pooling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computes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feature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across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dimensions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Layer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The 512-dimensional feature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vector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into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fully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connected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activation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neurons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layer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corresponds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classes in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classification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task,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produces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probability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over the classes. </a:t>
            </a:r>
          </a:p>
        </p:txBody>
      </p:sp>
    </p:spTree>
    <p:extLst>
      <p:ext uri="{BB962C8B-B14F-4D97-AF65-F5344CB8AC3E}">
        <p14:creationId xmlns:p14="http://schemas.microsoft.com/office/powerpoint/2010/main" val="102374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10787578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dirty="0">
                <a:latin typeface="Montserrat"/>
              </a:rPr>
              <a:t>Image </a:t>
            </a:r>
            <a:r>
              <a:rPr lang="it-IT" dirty="0" err="1">
                <a:latin typeface="Montserrat"/>
              </a:rPr>
              <a:t>Segmentation</a:t>
            </a:r>
            <a:r>
              <a:rPr lang="it-IT" dirty="0">
                <a:latin typeface="Montserrat"/>
              </a:rPr>
              <a:t> - </a:t>
            </a:r>
            <a:r>
              <a:rPr lang="it-IT" b="1" dirty="0">
                <a:latin typeface="Montserrat"/>
              </a:rPr>
              <a:t>HSV scale</a:t>
            </a:r>
            <a:endParaRPr lang="it-IT" b="1" dirty="0"/>
          </a:p>
        </p:txBody>
      </p:sp>
      <p:sp>
        <p:nvSpPr>
          <p:cNvPr id="179" name="Google Shape;17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latin typeface="Montserrat"/>
                <a:ea typeface="Montserrat"/>
                <a:cs typeface="Montserrat"/>
                <a:sym typeface="Montserrat"/>
              </a:rPr>
              <a:t>7</a:t>
            </a:fld>
            <a:endParaRPr sz="105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846959" y="1245996"/>
            <a:ext cx="9129798" cy="5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6A5842-5E29-15B6-9A88-4FD1CAC63995}"/>
              </a:ext>
            </a:extLst>
          </p:cNvPr>
          <p:cNvSpPr txBox="1"/>
          <p:nvPr/>
        </p:nvSpPr>
        <p:spPr>
          <a:xfrm>
            <a:off x="72582" y="1289334"/>
            <a:ext cx="12119417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ethod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employed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mitigate the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distribution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discrepancy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between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 ”0” and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other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classes. </a:t>
            </a:r>
          </a:p>
          <a:p>
            <a:r>
              <a:rPr lang="it-IT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rocess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exclusively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images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classified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belonging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class ”0”. 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initial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step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entails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converting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images from the RGB color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space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HSV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resulting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three-channel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channel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represents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different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aspect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and Value. 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background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chosen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applying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threshold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the pixel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values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the range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Hue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[36, 89],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Saturation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[25, 255], and Value [25, 255].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binary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mask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was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created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exclude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selected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background from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final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image. </a:t>
            </a:r>
            <a:endParaRPr lang="it-IT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Immagine 2" descr="Immagine che contiene schermata, acqua, aria aperta&#10;&#10;Descrizione generata automaticamente">
            <a:extLst>
              <a:ext uri="{FF2B5EF4-FFF2-40B4-BE49-F238E27FC236}">
                <a16:creationId xmlns:a16="http://schemas.microsoft.com/office/drawing/2014/main" id="{D360C11C-149E-526F-249D-6602051FE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4357" y="3537342"/>
            <a:ext cx="7772400" cy="2937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0485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"/>
          <p:cNvSpPr txBox="1">
            <a:spLocks noGrp="1"/>
          </p:cNvSpPr>
          <p:nvPr>
            <p:ph type="title"/>
          </p:nvPr>
        </p:nvSpPr>
        <p:spPr>
          <a:xfrm>
            <a:off x="846959" y="176270"/>
            <a:ext cx="10787578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it-IT" sz="4800" dirty="0">
                <a:latin typeface="Montserrat"/>
              </a:rPr>
              <a:t>Image </a:t>
            </a:r>
            <a:r>
              <a:rPr lang="it-IT" sz="4800" dirty="0" err="1">
                <a:latin typeface="Montserrat"/>
              </a:rPr>
              <a:t>Crop</a:t>
            </a:r>
            <a:endParaRPr lang="it-IT" sz="4800" dirty="0">
              <a:latin typeface="CMR10"/>
            </a:endParaRPr>
          </a:p>
        </p:txBody>
      </p:sp>
      <p:sp>
        <p:nvSpPr>
          <p:cNvPr id="179" name="Google Shape;179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050">
                <a:latin typeface="Montserrat"/>
                <a:ea typeface="Montserrat"/>
                <a:cs typeface="Montserrat"/>
                <a:sym typeface="Montserrat"/>
              </a:rPr>
              <a:t>8</a:t>
            </a:fld>
            <a:endParaRPr sz="105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846959" y="1245996"/>
            <a:ext cx="9129798" cy="540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4F6A5842-5E29-15B6-9A88-4FD1CAC63995}"/>
              </a:ext>
            </a:extLst>
          </p:cNvPr>
          <p:cNvSpPr txBox="1"/>
          <p:nvPr/>
        </p:nvSpPr>
        <p:spPr>
          <a:xfrm>
            <a:off x="72582" y="1289334"/>
            <a:ext cx="1211941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process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cropping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based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on </a:t>
            </a:r>
            <a:r>
              <a:rPr lang="it-IT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bounding</a:t>
            </a:r>
            <a:r>
              <a:rPr lang="it-IT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allows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extraction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regions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of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interest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restrict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model’s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focus to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specific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area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defined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by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took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directory of images,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along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with the CSV file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containing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bounding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box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coordinates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image, and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croped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images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accordingly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cropped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images are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a separate output.</a:t>
            </a:r>
          </a:p>
          <a:p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applied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for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both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test data 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improve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ability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to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classify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it-IT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objects</a:t>
            </a:r>
            <a:r>
              <a:rPr lang="it-IT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and model performance</a:t>
            </a:r>
            <a:r>
              <a:rPr lang="it-IT" sz="1800" dirty="0">
                <a:effectLst/>
                <a:latin typeface="CMR10"/>
              </a:rPr>
              <a:t>. </a:t>
            </a:r>
            <a:endParaRPr lang="it-IT" sz="4000" dirty="0"/>
          </a:p>
          <a:p>
            <a:endParaRPr lang="it-IT" sz="3200" dirty="0"/>
          </a:p>
          <a:p>
            <a:endParaRPr lang="it-IT" sz="2400" dirty="0"/>
          </a:p>
        </p:txBody>
      </p:sp>
      <p:pic>
        <p:nvPicPr>
          <p:cNvPr id="4" name="Immagine 3" descr="Immagine che contiene testo, persona, tenere, unghia/chiodo&#10;&#10;Descrizione generata automaticamente">
            <a:extLst>
              <a:ext uri="{FF2B5EF4-FFF2-40B4-BE49-F238E27FC236}">
                <a16:creationId xmlns:a16="http://schemas.microsoft.com/office/drawing/2014/main" id="{90214663-24EB-AA5D-11A5-43F0B787B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984" y="3139699"/>
            <a:ext cx="6870031" cy="358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401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"/>
          <p:cNvSpPr txBox="1">
            <a:spLocks noGrp="1"/>
          </p:cNvSpPr>
          <p:nvPr>
            <p:ph type="title"/>
          </p:nvPr>
        </p:nvSpPr>
        <p:spPr>
          <a:xfrm>
            <a:off x="185488" y="263871"/>
            <a:ext cx="10155244" cy="727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4800"/>
            </a:pPr>
            <a:r>
              <a:rPr lang="en-US" sz="3600" dirty="0">
                <a:latin typeface="Montserrat"/>
                <a:ea typeface="Montserrat"/>
                <a:cs typeface="Montserrat"/>
                <a:sym typeface="Montserrat"/>
              </a:rPr>
              <a:t>Training procedure - </a:t>
            </a:r>
            <a:r>
              <a:rPr lang="en-US" sz="3600" b="1" dirty="0">
                <a:latin typeface="Montserrat"/>
                <a:ea typeface="Montserrat"/>
                <a:cs typeface="Montserrat"/>
                <a:sym typeface="Montserrat"/>
              </a:rPr>
              <a:t>Data transformations</a:t>
            </a:r>
            <a:endParaRPr dirty="0"/>
          </a:p>
        </p:txBody>
      </p:sp>
      <p:sp>
        <p:nvSpPr>
          <p:cNvPr id="228" name="Google Shape;228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Montserrat"/>
                <a:ea typeface="Montserrat"/>
                <a:cs typeface="Montserrat"/>
                <a:sym typeface="Montserrat"/>
              </a:rPr>
              <a:t>9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" name="Google Shape;236;p8">
            <a:extLst>
              <a:ext uri="{FF2B5EF4-FFF2-40B4-BE49-F238E27FC236}">
                <a16:creationId xmlns:a16="http://schemas.microsoft.com/office/drawing/2014/main" id="{EA961882-08A9-6653-1194-22B6C77D7021}"/>
              </a:ext>
            </a:extLst>
          </p:cNvPr>
          <p:cNvSpPr/>
          <p:nvPr/>
        </p:nvSpPr>
        <p:spPr>
          <a:xfrm>
            <a:off x="335200" y="1428440"/>
            <a:ext cx="5367768" cy="529303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9250" lvl="1" indent="0" algn="ctr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None/>
            </a:pPr>
            <a:r>
              <a:rPr lang="en-US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Train</a:t>
            </a:r>
            <a:r>
              <a:rPr lang="en-US" sz="1600" b="1" dirty="0">
                <a:solidFill>
                  <a:schemeClr val="bg1"/>
                </a:solidFill>
                <a:ea typeface="Montserrat"/>
              </a:rPr>
              <a:t>:</a:t>
            </a:r>
            <a:endParaRPr lang="en-US" sz="1600" i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92150" lvl="1" algn="just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Noto Sans Symbols"/>
              <a:buChar char="✔"/>
            </a:pPr>
            <a:r>
              <a:rPr lang="en-US" sz="1600" b="1" i="1" dirty="0">
                <a:solidFill>
                  <a:schemeClr val="bg1"/>
                </a:solidFill>
                <a:latin typeface="Montserrat"/>
              </a:rPr>
              <a:t>Resizes</a:t>
            </a:r>
            <a:r>
              <a:rPr lang="en-US" sz="1600" i="1" dirty="0">
                <a:solidFill>
                  <a:schemeClr val="bg1"/>
                </a:solidFill>
                <a:latin typeface="Montserrat"/>
              </a:rPr>
              <a:t> the image to a fixed size of 224x224 pixels. </a:t>
            </a:r>
          </a:p>
          <a:p>
            <a:pPr marL="692150" lvl="1" algn="just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Noto Sans Symbols"/>
              <a:buChar char="✔"/>
            </a:pPr>
            <a:r>
              <a:rPr lang="en-US" sz="1600" b="1" dirty="0">
                <a:solidFill>
                  <a:schemeClr val="bg1"/>
                </a:solidFill>
                <a:latin typeface="Montserrat"/>
              </a:rPr>
              <a:t>Randomly flips 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with p=0.5.</a:t>
            </a:r>
            <a:endParaRPr lang="en-US" sz="1600" dirty="0">
              <a:solidFill>
                <a:schemeClr val="bg1"/>
              </a:solidFill>
              <a:ea typeface="Montserrat"/>
            </a:endParaRPr>
          </a:p>
          <a:p>
            <a:pPr marL="692150" lvl="1" algn="just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Noto Sans Symbols"/>
              <a:buChar char="✔"/>
            </a:pPr>
            <a:r>
              <a:rPr lang="en-US" sz="1600" b="1" i="1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GridDistorsion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, with limit of </a:t>
            </a:r>
            <a:r>
              <a:rPr lang="en-US" sz="1600" dirty="0" err="1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distorsion</a:t>
            </a:r>
            <a:r>
              <a:rPr lang="en-US" sz="16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 between -0.2 and 0.2, p=0.3.</a:t>
            </a:r>
          </a:p>
          <a:p>
            <a:pPr marL="692150" lvl="1" algn="just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Noto Sans Symbols"/>
              <a:buChar char="✔"/>
            </a:pPr>
            <a:r>
              <a:rPr lang="en-US" sz="1600" b="1" i="1" dirty="0">
                <a:solidFill>
                  <a:schemeClr val="bg1"/>
                </a:solidFill>
                <a:latin typeface="Montserrat"/>
              </a:rPr>
              <a:t>Randomly rotates </a:t>
            </a:r>
            <a:r>
              <a:rPr lang="en-US" sz="1600" i="1" dirty="0">
                <a:solidFill>
                  <a:schemeClr val="bg1"/>
                </a:solidFill>
                <a:latin typeface="Montserrat"/>
              </a:rPr>
              <a:t>10 degrees.</a:t>
            </a:r>
          </a:p>
          <a:p>
            <a:pPr marL="692150" lvl="1" algn="just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Noto Sans Symbols"/>
              <a:buChar char="✔"/>
            </a:pPr>
            <a:r>
              <a:rPr lang="en-US" sz="1600" b="1" dirty="0">
                <a:solidFill>
                  <a:schemeClr val="bg1"/>
                </a:solidFill>
                <a:latin typeface="Montserrat"/>
              </a:rPr>
              <a:t>Converts</a:t>
            </a:r>
            <a:r>
              <a:rPr lang="en-US" sz="1600" dirty="0">
                <a:solidFill>
                  <a:schemeClr val="bg1"/>
                </a:solidFill>
                <a:latin typeface="Montserrat"/>
              </a:rPr>
              <a:t> the image from PIL Image format to a </a:t>
            </a:r>
            <a:r>
              <a:rPr lang="en-US" sz="1600" b="1" dirty="0" err="1">
                <a:solidFill>
                  <a:schemeClr val="bg1"/>
                </a:solidFill>
                <a:latin typeface="Montserrat"/>
              </a:rPr>
              <a:t>PyTorch</a:t>
            </a:r>
            <a:r>
              <a:rPr lang="en-US" sz="1600" b="1" dirty="0">
                <a:solidFill>
                  <a:schemeClr val="bg1"/>
                </a:solidFill>
                <a:latin typeface="Montserrat"/>
              </a:rPr>
              <a:t> tensor</a:t>
            </a:r>
            <a:r>
              <a:rPr lang="en-US" sz="1600" dirty="0">
                <a:solidFill>
                  <a:schemeClr val="bg1"/>
                </a:solidFill>
                <a:latin typeface="Montserrat"/>
              </a:rPr>
              <a:t>. </a:t>
            </a:r>
          </a:p>
          <a:p>
            <a:pPr marL="692150" lvl="1" algn="just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Noto Sans Symbols"/>
              <a:buChar char="✔"/>
            </a:pPr>
            <a:r>
              <a:rPr lang="en-US" sz="1600" b="1" i="1" dirty="0">
                <a:solidFill>
                  <a:schemeClr val="bg1"/>
                </a:solidFill>
                <a:latin typeface="Montserrat"/>
                <a:sym typeface="Montserrat"/>
              </a:rPr>
              <a:t>Normalizes the input </a:t>
            </a:r>
            <a:r>
              <a:rPr lang="en-US" sz="1600" i="1" dirty="0">
                <a:solidFill>
                  <a:schemeClr val="bg1"/>
                </a:solidFill>
                <a:latin typeface="Montserrat"/>
                <a:sym typeface="Montserrat"/>
              </a:rPr>
              <a:t>in the range ((0.485, 0.456, 0.406), (0.229, 0.224, 0.225)).</a:t>
            </a:r>
            <a:endParaRPr lang="en-US" sz="1600" i="1" dirty="0">
              <a:solidFill>
                <a:schemeClr val="bg1"/>
              </a:solidFill>
              <a:latin typeface="Montserrat"/>
            </a:endParaRPr>
          </a:p>
        </p:txBody>
      </p:sp>
      <p:sp>
        <p:nvSpPr>
          <p:cNvPr id="9" name="Google Shape;236;p8">
            <a:extLst>
              <a:ext uri="{FF2B5EF4-FFF2-40B4-BE49-F238E27FC236}">
                <a16:creationId xmlns:a16="http://schemas.microsoft.com/office/drawing/2014/main" id="{B1A1B2F4-A683-71EF-C73C-D2B223EEFDD9}"/>
              </a:ext>
            </a:extLst>
          </p:cNvPr>
          <p:cNvSpPr/>
          <p:nvPr/>
        </p:nvSpPr>
        <p:spPr>
          <a:xfrm>
            <a:off x="6096000" y="1428440"/>
            <a:ext cx="5367768" cy="5293035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9250" lvl="1" indent="0" algn="ctr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Arial"/>
              <a:buNone/>
            </a:pPr>
            <a:r>
              <a:rPr lang="en-US" sz="1600" b="1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Test</a:t>
            </a:r>
            <a:r>
              <a:rPr lang="en-US" sz="1600" b="1" dirty="0">
                <a:solidFill>
                  <a:schemeClr val="bg1"/>
                </a:solidFill>
                <a:ea typeface="Montserrat"/>
              </a:rPr>
              <a:t>:</a:t>
            </a:r>
            <a:endParaRPr lang="en-US" sz="1600" i="1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692150" lvl="1" algn="just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Noto Sans Symbols"/>
              <a:buChar char="✔"/>
            </a:pPr>
            <a:r>
              <a:rPr lang="en-US" sz="1600" b="1" i="1" dirty="0">
                <a:solidFill>
                  <a:schemeClr val="bg1"/>
                </a:solidFill>
                <a:latin typeface="Montserrat"/>
              </a:rPr>
              <a:t>Resizes</a:t>
            </a:r>
            <a:r>
              <a:rPr lang="en-US" sz="1600" i="1" dirty="0">
                <a:solidFill>
                  <a:schemeClr val="bg1"/>
                </a:solidFill>
                <a:latin typeface="Montserrat"/>
              </a:rPr>
              <a:t> the image to a fixed size of 224x224 pixels. </a:t>
            </a:r>
          </a:p>
          <a:p>
            <a:pPr marL="692150" lvl="1" algn="just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Noto Sans Symbols"/>
              <a:buChar char="✔"/>
            </a:pPr>
            <a:r>
              <a:rPr lang="en-US" sz="1600" b="1" dirty="0">
                <a:solidFill>
                  <a:schemeClr val="bg1"/>
                </a:solidFill>
                <a:latin typeface="Montserrat"/>
              </a:rPr>
              <a:t>Converts</a:t>
            </a:r>
            <a:r>
              <a:rPr lang="en-US" sz="1600" dirty="0">
                <a:solidFill>
                  <a:schemeClr val="bg1"/>
                </a:solidFill>
                <a:latin typeface="Montserrat"/>
              </a:rPr>
              <a:t> the image from PIL Image format to a </a:t>
            </a:r>
            <a:r>
              <a:rPr lang="en-US" sz="1600" b="1" dirty="0" err="1">
                <a:solidFill>
                  <a:schemeClr val="bg1"/>
                </a:solidFill>
                <a:latin typeface="Montserrat"/>
              </a:rPr>
              <a:t>PyTorch</a:t>
            </a:r>
            <a:r>
              <a:rPr lang="en-US" sz="1600" b="1" dirty="0">
                <a:solidFill>
                  <a:schemeClr val="bg1"/>
                </a:solidFill>
                <a:latin typeface="Montserrat"/>
              </a:rPr>
              <a:t> tensor</a:t>
            </a:r>
            <a:r>
              <a:rPr lang="en-US" sz="1600" dirty="0">
                <a:solidFill>
                  <a:schemeClr val="bg1"/>
                </a:solidFill>
                <a:latin typeface="Montserrat"/>
              </a:rPr>
              <a:t>. </a:t>
            </a:r>
          </a:p>
          <a:p>
            <a:pPr marL="692150" lvl="1" algn="just">
              <a:lnSpc>
                <a:spcPct val="150000"/>
              </a:lnSpc>
              <a:spcBef>
                <a:spcPts val="600"/>
              </a:spcBef>
              <a:buClr>
                <a:srgbClr val="51640A"/>
              </a:buClr>
              <a:buSzPts val="2000"/>
              <a:buFont typeface="Noto Sans Symbols"/>
              <a:buChar char="✔"/>
            </a:pPr>
            <a:r>
              <a:rPr lang="en-US" sz="1600" b="1" i="1" dirty="0">
                <a:solidFill>
                  <a:schemeClr val="bg1"/>
                </a:solidFill>
                <a:latin typeface="Montserrat"/>
                <a:sym typeface="Montserrat"/>
              </a:rPr>
              <a:t>Normalizes the input </a:t>
            </a:r>
            <a:r>
              <a:rPr lang="en-US" sz="1600" i="1" dirty="0">
                <a:solidFill>
                  <a:schemeClr val="bg1"/>
                </a:solidFill>
                <a:latin typeface="Montserrat"/>
                <a:sym typeface="Montserrat"/>
              </a:rPr>
              <a:t>in the range ((0.485, 0.456, 0.406), (0.229, 0.224, 0.225)).</a:t>
            </a:r>
            <a:endParaRPr lang="en-US" sz="1600" i="1" dirty="0">
              <a:solidFill>
                <a:schemeClr val="bg1"/>
              </a:solidFill>
              <a:latin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GradientUnivers">
  <a:themeElements>
    <a:clrScheme name="Blu verde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2308</TotalTime>
  <Words>3594</Words>
  <Application>Microsoft Macintosh PowerPoint</Application>
  <PresentationFormat>Widescreen</PresentationFormat>
  <Paragraphs>316</Paragraphs>
  <Slides>31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12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31</vt:i4>
      </vt:variant>
    </vt:vector>
  </HeadingPairs>
  <TitlesOfParts>
    <vt:vector size="44" baseType="lpstr">
      <vt:lpstr>SFRM1095</vt:lpstr>
      <vt:lpstr>Noto Sans Symbols</vt:lpstr>
      <vt:lpstr>Times New Roman</vt:lpstr>
      <vt:lpstr>Arial</vt:lpstr>
      <vt:lpstr>CMBX12</vt:lpstr>
      <vt:lpstr>Open Sans</vt:lpstr>
      <vt:lpstr>Montserrat</vt:lpstr>
      <vt:lpstr>CMR10</vt:lpstr>
      <vt:lpstr>Söhne</vt:lpstr>
      <vt:lpstr>Roboto</vt:lpstr>
      <vt:lpstr>CMBX10</vt:lpstr>
      <vt:lpstr>Calibri</vt:lpstr>
      <vt:lpstr>GradientUnivers</vt:lpstr>
      <vt:lpstr>HW1: IMAGE CLASSIFICATION WITH DISTRIBUTION SHIFT </vt:lpstr>
      <vt:lpstr>Description</vt:lpstr>
      <vt:lpstr>Model Architecture: Resnet-18</vt:lpstr>
      <vt:lpstr>Model Architecture: Resnet-18</vt:lpstr>
      <vt:lpstr>Model Architecture: Resnet-18</vt:lpstr>
      <vt:lpstr>Model Architecture: Resnet-18</vt:lpstr>
      <vt:lpstr>Image Segmentation - HSV scale</vt:lpstr>
      <vt:lpstr>Image Crop</vt:lpstr>
      <vt:lpstr>Training procedure - Data transformations</vt:lpstr>
      <vt:lpstr>Training procedure - Data transformations</vt:lpstr>
      <vt:lpstr>Hyperparameters</vt:lpstr>
      <vt:lpstr>Experimental Results </vt:lpstr>
      <vt:lpstr>Experimental Results </vt:lpstr>
      <vt:lpstr>Results</vt:lpstr>
      <vt:lpstr>Captum: Guided Grad-CAM </vt:lpstr>
      <vt:lpstr>HW2: Synthetic of Chest X-ray Images  </vt:lpstr>
      <vt:lpstr>Generative Model: Dataset  </vt:lpstr>
      <vt:lpstr>Deep Convolutional GAN (DCGAN)  </vt:lpstr>
      <vt:lpstr>Generator Architecture </vt:lpstr>
      <vt:lpstr>Generator Architecture </vt:lpstr>
      <vt:lpstr> Discriminator Architecture  </vt:lpstr>
      <vt:lpstr> Discriminator Architecture  </vt:lpstr>
      <vt:lpstr> Discriminator Architecture  </vt:lpstr>
      <vt:lpstr> Training: GAN  </vt:lpstr>
      <vt:lpstr> Training: Classifier   </vt:lpstr>
      <vt:lpstr> Training: Evaluation Metrics - GAN  </vt:lpstr>
      <vt:lpstr> Training: Evaluation Metrics - GAN  </vt:lpstr>
      <vt:lpstr> Training: Classifier</vt:lpstr>
      <vt:lpstr> Training: Classifier</vt:lpstr>
      <vt:lpstr> Conclusion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HW1: IMAGE CLASSIFICATION WITH DISTRIBUTION SHIFT </dc:title>
  <dc:creator>Concetto Spampinato</dc:creator>
  <cp:lastModifiedBy>MANUELA LO GIUDICE</cp:lastModifiedBy>
  <cp:revision>33</cp:revision>
  <dcterms:created xsi:type="dcterms:W3CDTF">2021-03-02T14:39:49Z</dcterms:created>
  <dcterms:modified xsi:type="dcterms:W3CDTF">2023-06-07T10:48:51Z</dcterms:modified>
</cp:coreProperties>
</file>